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10693400" cy="75565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62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70737"/>
            <a:ext cx="10693399" cy="6015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815" y="1768229"/>
            <a:ext cx="9561769" cy="474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387" y="3356368"/>
            <a:ext cx="6521945" cy="10089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80530" y="4608269"/>
            <a:ext cx="2732405" cy="25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dirty="0">
                <a:solidFill>
                  <a:srgbClr val="D5D5D5"/>
                </a:solidFill>
                <a:latin typeface="Arial"/>
                <a:cs typeface="Arial"/>
              </a:rPr>
              <a:t>Шадрина</a:t>
            </a:r>
            <a:r>
              <a:rPr sz="1500" spc="114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D5D5D5"/>
                </a:solidFill>
                <a:latin typeface="Arial"/>
                <a:cs typeface="Arial"/>
              </a:rPr>
              <a:t>Ирина</a:t>
            </a:r>
            <a:r>
              <a:rPr sz="1500" spc="120" dirty="0">
                <a:solidFill>
                  <a:srgbClr val="D5D5D5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D5D5D5"/>
                </a:solidFill>
                <a:latin typeface="Arial"/>
                <a:cs typeface="Arial"/>
              </a:rPr>
              <a:t>Михайловна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01" y="2940051"/>
            <a:ext cx="9601200" cy="110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2" y="2089908"/>
            <a:ext cx="4639945" cy="33766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3030" indent="-100965">
              <a:lnSpc>
                <a:spcPct val="100000"/>
              </a:lnSpc>
              <a:spcBef>
                <a:spcPts val="380"/>
              </a:spcBef>
              <a:buSzPct val="93548"/>
              <a:buFont typeface="Arial"/>
              <a:buChar char="•"/>
              <a:tabLst>
                <a:tab pos="113664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Рисунки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тексты</a:t>
            </a:r>
            <a:r>
              <a:rPr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60" dirty="0">
                <a:solidFill>
                  <a:srgbClr val="FFFFFF"/>
                </a:solidFill>
                <a:latin typeface="Trebuchet MS"/>
                <a:cs typeface="Trebuchet MS"/>
              </a:rPr>
              <a:t>свободную</a:t>
            </a:r>
            <a:r>
              <a:rPr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0" dirty="0">
                <a:solidFill>
                  <a:srgbClr val="FFFFFF"/>
                </a:solidFill>
                <a:latin typeface="Trebuchet MS"/>
                <a:cs typeface="Trebuchet MS"/>
              </a:rPr>
              <a:t>тему</a:t>
            </a:r>
            <a:endParaRPr dirty="0">
              <a:latin typeface="Trebuchet MS"/>
              <a:cs typeface="Trebuchet MS"/>
            </a:endParaRPr>
          </a:p>
          <a:p>
            <a:pPr marL="113664" marR="7620" indent="-113664">
              <a:lnSpc>
                <a:spcPct val="115500"/>
              </a:lnSpc>
              <a:buSzPct val="93548"/>
              <a:buFont typeface="Arial"/>
              <a:buChar char="•"/>
              <a:tabLst>
                <a:tab pos="113664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Рассуждения</a:t>
            </a:r>
            <a:r>
              <a:rPr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заданную</a:t>
            </a:r>
            <a:r>
              <a:rPr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тему</a:t>
            </a:r>
            <a:r>
              <a:rPr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последующим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рефлективным</a:t>
            </a:r>
            <a:r>
              <a:rPr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80" dirty="0">
                <a:solidFill>
                  <a:srgbClr val="FFFFFF"/>
                </a:solidFill>
                <a:latin typeface="Trebuchet MS"/>
                <a:cs typeface="Trebuchet MS"/>
              </a:rPr>
              <a:t>разбором</a:t>
            </a:r>
            <a:endParaRPr dirty="0">
              <a:latin typeface="Trebuchet MS"/>
              <a:cs typeface="Trebuchet MS"/>
            </a:endParaRPr>
          </a:p>
          <a:p>
            <a:pPr marL="113030" indent="-100965">
              <a:lnSpc>
                <a:spcPct val="100000"/>
              </a:lnSpc>
              <a:spcBef>
                <a:spcPts val="290"/>
              </a:spcBef>
              <a:buSzPct val="93548"/>
              <a:buFont typeface="Arial"/>
              <a:buChar char="•"/>
              <a:tabLst>
                <a:tab pos="113664" algn="l"/>
              </a:tabLst>
            </a:pPr>
            <a:r>
              <a:rPr spc="80" dirty="0">
                <a:solidFill>
                  <a:srgbClr val="FFFFFF"/>
                </a:solidFill>
                <a:latin typeface="Trebuchet MS"/>
                <a:cs typeface="Trebuchet MS"/>
              </a:rPr>
              <a:t>Мозговой</a:t>
            </a:r>
            <a:r>
              <a:rPr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штурм</a:t>
            </a:r>
            <a:endParaRPr dirty="0">
              <a:latin typeface="Trebuchet MS"/>
              <a:cs typeface="Trebuchet MS"/>
            </a:endParaRPr>
          </a:p>
          <a:p>
            <a:pPr marL="165735" indent="-153670">
              <a:lnSpc>
                <a:spcPct val="100000"/>
              </a:lnSpc>
              <a:spcBef>
                <a:spcPts val="290"/>
              </a:spcBef>
              <a:buSzPct val="93548"/>
              <a:buChar char="•"/>
              <a:tabLst>
                <a:tab pos="166370" algn="l"/>
              </a:tabLst>
            </a:pPr>
            <a:r>
              <a:rPr spc="75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pc="75" dirty="0">
                <a:solidFill>
                  <a:srgbClr val="FFFFFF"/>
                </a:solidFill>
                <a:latin typeface="Trebuchet MS"/>
                <a:cs typeface="Trebuchet MS"/>
              </a:rPr>
              <a:t>Хорошо</a:t>
            </a:r>
            <a:r>
              <a:rPr spc="7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плохо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dirty="0">
              <a:latin typeface="Arial"/>
              <a:cs typeface="Arial"/>
            </a:endParaRPr>
          </a:p>
          <a:p>
            <a:pPr marL="113030" indent="-100965">
              <a:lnSpc>
                <a:spcPct val="100000"/>
              </a:lnSpc>
              <a:spcBef>
                <a:spcPts val="290"/>
              </a:spcBef>
              <a:buSzPct val="93548"/>
              <a:buFont typeface="Arial"/>
              <a:buChar char="•"/>
              <a:tabLst>
                <a:tab pos="113664" algn="l"/>
              </a:tabLst>
            </a:pPr>
            <a:r>
              <a:rPr spc="75" dirty="0">
                <a:solidFill>
                  <a:srgbClr val="FFFFFF"/>
                </a:solidFill>
                <a:latin typeface="Trebuchet MS"/>
                <a:cs typeface="Trebuchet MS"/>
              </a:rPr>
              <a:t>Поиск</a:t>
            </a:r>
            <a:r>
              <a:rPr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связей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между</a:t>
            </a:r>
            <a:r>
              <a:rPr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несвязанными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объектами</a:t>
            </a:r>
            <a:endParaRPr dirty="0">
              <a:latin typeface="Trebuchet MS"/>
              <a:cs typeface="Trebuchet MS"/>
            </a:endParaRPr>
          </a:p>
          <a:p>
            <a:pPr marL="113030" indent="-100965">
              <a:lnSpc>
                <a:spcPct val="100000"/>
              </a:lnSpc>
              <a:spcBef>
                <a:spcPts val="290"/>
              </a:spcBef>
              <a:buSzPct val="93548"/>
              <a:buFont typeface="Arial"/>
              <a:buChar char="•"/>
              <a:tabLst>
                <a:tab pos="113664" algn="l"/>
              </a:tabLst>
            </a:pPr>
            <a:r>
              <a:rPr spc="75" dirty="0">
                <a:solidFill>
                  <a:srgbClr val="FFFFFF"/>
                </a:solidFill>
                <a:latin typeface="Trebuchet MS"/>
                <a:cs typeface="Trebuchet MS"/>
              </a:rPr>
              <a:t>Поиск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определенностей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поле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5" dirty="0">
                <a:solidFill>
                  <a:srgbClr val="FFFFFF"/>
                </a:solidFill>
                <a:latin typeface="Trebuchet MS"/>
                <a:cs typeface="Trebuchet MS"/>
              </a:rPr>
              <a:t>вариантов</a:t>
            </a:r>
            <a:endParaRPr dirty="0">
              <a:latin typeface="Trebuchet MS"/>
              <a:cs typeface="Trebuchet MS"/>
            </a:endParaRPr>
          </a:p>
          <a:p>
            <a:pPr marL="165735">
              <a:lnSpc>
                <a:spcPct val="100000"/>
              </a:lnSpc>
              <a:spcBef>
                <a:spcPts val="285"/>
              </a:spcBef>
            </a:pPr>
            <a:r>
              <a:rPr spc="5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например</a:t>
            </a:r>
            <a:r>
              <a:rPr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FFFFFF"/>
                </a:solidFill>
                <a:latin typeface="Trebuchet MS"/>
                <a:cs typeface="Trebuchet MS"/>
              </a:rPr>
              <a:t>прогнозирование</a:t>
            </a:r>
            <a:r>
              <a:rPr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событий</a:t>
            </a:r>
            <a:r>
              <a:rPr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текста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501" y="770737"/>
            <a:ext cx="5502898" cy="601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100" y="2635250"/>
            <a:ext cx="6248400" cy="13006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36900" y="4030562"/>
            <a:ext cx="373380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Уча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мы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сами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учимся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100" y="2482850"/>
            <a:ext cx="9525000" cy="163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815" y="1732501"/>
            <a:ext cx="4213860" cy="4347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060" algn="just">
              <a:lnSpc>
                <a:spcPct val="116500"/>
              </a:lnSpc>
              <a:spcBef>
                <a:spcPts val="95"/>
              </a:spcBef>
            </a:pPr>
            <a:r>
              <a:rPr spc="130" dirty="0" smtClean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pc="5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Институт</a:t>
            </a:r>
            <a:r>
              <a:rPr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75" dirty="0">
                <a:solidFill>
                  <a:srgbClr val="FFFFFF"/>
                </a:solidFill>
                <a:latin typeface="Trebuchet MS"/>
                <a:cs typeface="Trebuchet MS"/>
              </a:rPr>
              <a:t>стратегии</a:t>
            </a:r>
            <a:r>
              <a:rPr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85" dirty="0">
                <a:solidFill>
                  <a:srgbClr val="FFFFFF"/>
                </a:solidFill>
                <a:latin typeface="Trebuchet MS"/>
                <a:cs typeface="Trebuchet MS"/>
              </a:rPr>
              <a:t>развития </a:t>
            </a:r>
            <a:r>
              <a:rPr spc="19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образования</a:t>
            </a:r>
            <a:r>
              <a:rPr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75" dirty="0">
                <a:solidFill>
                  <a:srgbClr val="FFFFFF"/>
                </a:solidFill>
                <a:latin typeface="Trebuchet MS"/>
                <a:cs typeface="Trebuchet MS"/>
              </a:rPr>
              <a:t>Российской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академии </a:t>
            </a:r>
            <a:r>
              <a:rPr spc="105" dirty="0">
                <a:solidFill>
                  <a:srgbClr val="FFFFFF"/>
                </a:solidFill>
                <a:latin typeface="Trebuchet MS"/>
                <a:cs typeface="Trebuchet MS"/>
              </a:rPr>
              <a:t>образования</a:t>
            </a:r>
            <a:r>
              <a:rPr spc="10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95" dirty="0">
                <a:solidFill>
                  <a:srgbClr val="FFFFFF"/>
                </a:solidFill>
                <a:latin typeface="Trebuchet MS"/>
                <a:cs typeface="Trebuchet MS"/>
              </a:rPr>
              <a:t>рамках</a:t>
            </a:r>
            <a:r>
              <a:rPr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95" dirty="0">
                <a:solidFill>
                  <a:srgbClr val="FFFFFF"/>
                </a:solidFill>
                <a:latin typeface="Trebuchet MS"/>
                <a:cs typeface="Trebuchet MS"/>
              </a:rPr>
              <a:t>мониторинга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116500"/>
              </a:lnSpc>
              <a:tabLst>
                <a:tab pos="1482725" algn="l"/>
                <a:tab pos="2588895" algn="l"/>
                <a:tab pos="3355975" algn="l"/>
              </a:tabLst>
            </a:pPr>
            <a:r>
              <a:rPr spc="-170" dirty="0">
                <a:solidFill>
                  <a:srgbClr val="FFFFFF"/>
                </a:solidFill>
                <a:latin typeface="Trebuchet MS"/>
                <a:cs typeface="Trebuchet MS"/>
              </a:rPr>
              <a:t>ф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2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2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70" dirty="0">
                <a:solidFill>
                  <a:srgbClr val="FFFFFF"/>
                </a:solidFill>
                <a:latin typeface="Trebuchet MS"/>
                <a:cs typeface="Trebuchet MS"/>
              </a:rPr>
              <a:t>ф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2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2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й </a:t>
            </a:r>
            <a:r>
              <a:rPr spc="8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грамотности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выделяет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lang="ru-RU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шесть</a:t>
            </a:r>
            <a:r>
              <a:rPr lang="ru-RU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7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базовых</a:t>
            </a:r>
            <a:r>
              <a:rPr spc="7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pc="7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направлений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Arial"/>
              <a:cs typeface="Arial"/>
            </a:endParaRPr>
          </a:p>
          <a:p>
            <a:pPr marL="107950" indent="-95885">
              <a:lnSpc>
                <a:spcPct val="100000"/>
              </a:lnSpc>
              <a:spcBef>
                <a:spcPts val="5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Математическая</a:t>
            </a:r>
            <a:r>
              <a:rPr spc="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грамотность</a:t>
            </a:r>
            <a:endParaRPr dirty="0">
              <a:latin typeface="Trebuchet MS"/>
              <a:cs typeface="Trebuchet MS"/>
            </a:endParaRPr>
          </a:p>
          <a:p>
            <a:pPr marL="107950" indent="-95885">
              <a:lnSpc>
                <a:spcPct val="100000"/>
              </a:lnSpc>
              <a:spcBef>
                <a:spcPts val="215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Финансовая</a:t>
            </a:r>
            <a:r>
              <a:rPr spc="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грамотность</a:t>
            </a:r>
            <a:endParaRPr dirty="0">
              <a:latin typeface="Trebuchet MS"/>
              <a:cs typeface="Trebuchet MS"/>
            </a:endParaRPr>
          </a:p>
          <a:p>
            <a:pPr marL="107950" indent="-95885">
              <a:lnSpc>
                <a:spcPct val="100000"/>
              </a:lnSpc>
              <a:spcBef>
                <a:spcPts val="219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Читательская</a:t>
            </a:r>
            <a:r>
              <a:rPr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грамотность</a:t>
            </a:r>
            <a:endParaRPr dirty="0">
              <a:latin typeface="Trebuchet MS"/>
              <a:cs typeface="Trebuchet MS"/>
            </a:endParaRPr>
          </a:p>
          <a:p>
            <a:pPr marL="107950" indent="-95885">
              <a:lnSpc>
                <a:spcPct val="100000"/>
              </a:lnSpc>
              <a:spcBef>
                <a:spcPts val="215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Естественнонаучная</a:t>
            </a:r>
            <a:r>
              <a:rPr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грамотность</a:t>
            </a:r>
            <a:endParaRPr dirty="0">
              <a:latin typeface="Trebuchet MS"/>
              <a:cs typeface="Trebuchet MS"/>
            </a:endParaRPr>
          </a:p>
          <a:p>
            <a:pPr marL="107950" indent="-95885">
              <a:lnSpc>
                <a:spcPct val="100000"/>
              </a:lnSpc>
              <a:spcBef>
                <a:spcPts val="215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Глобальные</a:t>
            </a:r>
            <a:r>
              <a:rPr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компетенции</a:t>
            </a:r>
            <a:endParaRPr dirty="0">
              <a:latin typeface="Trebuchet MS"/>
              <a:cs typeface="Trebuchet MS"/>
            </a:endParaRPr>
          </a:p>
          <a:p>
            <a:pPr marL="107950" indent="-95885">
              <a:lnSpc>
                <a:spcPct val="100000"/>
              </a:lnSpc>
              <a:spcBef>
                <a:spcPts val="220"/>
              </a:spcBef>
              <a:buSzPct val="93333"/>
              <a:buFont typeface="Arial"/>
              <a:buChar char="•"/>
              <a:tabLst>
                <a:tab pos="108585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Креативное</a:t>
            </a:r>
            <a:r>
              <a:rPr spc="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мышление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8059" y="770737"/>
            <a:ext cx="5025341" cy="601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8129" y="770737"/>
            <a:ext cx="4625340" cy="3009900"/>
          </a:xfrm>
          <a:custGeom>
            <a:avLst/>
            <a:gdLst/>
            <a:ahLst/>
            <a:cxnLst/>
            <a:rect l="l" t="t" r="r" b="b"/>
            <a:pathLst>
              <a:path w="4625340" h="3009900">
                <a:moveTo>
                  <a:pt x="428072" y="2032000"/>
                </a:moveTo>
                <a:lnTo>
                  <a:pt x="383032" y="2032000"/>
                </a:lnTo>
                <a:lnTo>
                  <a:pt x="366786" y="2019300"/>
                </a:lnTo>
                <a:lnTo>
                  <a:pt x="352469" y="1993900"/>
                </a:lnTo>
                <a:lnTo>
                  <a:pt x="332226" y="1943100"/>
                </a:lnTo>
                <a:lnTo>
                  <a:pt x="311904" y="1905000"/>
                </a:lnTo>
                <a:lnTo>
                  <a:pt x="291508" y="1854200"/>
                </a:lnTo>
                <a:lnTo>
                  <a:pt x="271040" y="1816100"/>
                </a:lnTo>
                <a:lnTo>
                  <a:pt x="229904" y="1714500"/>
                </a:lnTo>
                <a:lnTo>
                  <a:pt x="209242" y="1676400"/>
                </a:lnTo>
                <a:lnTo>
                  <a:pt x="188523" y="1625600"/>
                </a:lnTo>
                <a:lnTo>
                  <a:pt x="167749" y="1587500"/>
                </a:lnTo>
                <a:lnTo>
                  <a:pt x="126053" y="1485900"/>
                </a:lnTo>
                <a:lnTo>
                  <a:pt x="105136" y="1447800"/>
                </a:lnTo>
                <a:lnTo>
                  <a:pt x="84179" y="1397000"/>
                </a:lnTo>
                <a:lnTo>
                  <a:pt x="63185" y="1358900"/>
                </a:lnTo>
                <a:lnTo>
                  <a:pt x="42157" y="1308100"/>
                </a:lnTo>
                <a:lnTo>
                  <a:pt x="33851" y="1282700"/>
                </a:lnTo>
                <a:lnTo>
                  <a:pt x="33647" y="1270000"/>
                </a:lnTo>
                <a:lnTo>
                  <a:pt x="42670" y="1257300"/>
                </a:lnTo>
                <a:lnTo>
                  <a:pt x="62045" y="1231900"/>
                </a:lnTo>
                <a:lnTo>
                  <a:pt x="192968" y="1155700"/>
                </a:lnTo>
                <a:lnTo>
                  <a:pt x="279752" y="1092200"/>
                </a:lnTo>
                <a:lnTo>
                  <a:pt x="323224" y="1066800"/>
                </a:lnTo>
                <a:lnTo>
                  <a:pt x="366852" y="1028700"/>
                </a:lnTo>
                <a:lnTo>
                  <a:pt x="410711" y="1003300"/>
                </a:lnTo>
                <a:lnTo>
                  <a:pt x="434553" y="990600"/>
                </a:lnTo>
                <a:lnTo>
                  <a:pt x="449589" y="965200"/>
                </a:lnTo>
                <a:lnTo>
                  <a:pt x="456124" y="939800"/>
                </a:lnTo>
                <a:lnTo>
                  <a:pt x="454463" y="914400"/>
                </a:lnTo>
                <a:lnTo>
                  <a:pt x="447112" y="863600"/>
                </a:lnTo>
                <a:lnTo>
                  <a:pt x="441773" y="812800"/>
                </a:lnTo>
                <a:lnTo>
                  <a:pt x="438583" y="762000"/>
                </a:lnTo>
                <a:lnTo>
                  <a:pt x="437675" y="711200"/>
                </a:lnTo>
                <a:lnTo>
                  <a:pt x="439185" y="660400"/>
                </a:lnTo>
                <a:lnTo>
                  <a:pt x="443249" y="609600"/>
                </a:lnTo>
                <a:lnTo>
                  <a:pt x="443024" y="571500"/>
                </a:lnTo>
                <a:lnTo>
                  <a:pt x="414227" y="520700"/>
                </a:lnTo>
                <a:lnTo>
                  <a:pt x="342451" y="469900"/>
                </a:lnTo>
                <a:lnTo>
                  <a:pt x="298910" y="457200"/>
                </a:lnTo>
                <a:lnTo>
                  <a:pt x="36747" y="304800"/>
                </a:lnTo>
                <a:lnTo>
                  <a:pt x="13752" y="292100"/>
                </a:lnTo>
                <a:lnTo>
                  <a:pt x="1863" y="266700"/>
                </a:lnTo>
                <a:lnTo>
                  <a:pt x="0" y="254000"/>
                </a:lnTo>
                <a:lnTo>
                  <a:pt x="7080" y="228600"/>
                </a:lnTo>
                <a:lnTo>
                  <a:pt x="42568" y="127000"/>
                </a:lnTo>
                <a:lnTo>
                  <a:pt x="60259" y="88900"/>
                </a:lnTo>
                <a:lnTo>
                  <a:pt x="77913" y="38100"/>
                </a:lnTo>
                <a:lnTo>
                  <a:pt x="94322" y="0"/>
                </a:lnTo>
                <a:lnTo>
                  <a:pt x="1511115" y="0"/>
                </a:lnTo>
                <a:lnTo>
                  <a:pt x="1499258" y="12699"/>
                </a:lnTo>
                <a:lnTo>
                  <a:pt x="1470676" y="38100"/>
                </a:lnTo>
                <a:lnTo>
                  <a:pt x="1443597" y="76200"/>
                </a:lnTo>
                <a:lnTo>
                  <a:pt x="1418068" y="114300"/>
                </a:lnTo>
                <a:lnTo>
                  <a:pt x="1394137" y="152400"/>
                </a:lnTo>
                <a:lnTo>
                  <a:pt x="1371849" y="190500"/>
                </a:lnTo>
                <a:lnTo>
                  <a:pt x="1351253" y="241300"/>
                </a:lnTo>
                <a:lnTo>
                  <a:pt x="1332395" y="279400"/>
                </a:lnTo>
                <a:lnTo>
                  <a:pt x="1315322" y="317500"/>
                </a:lnTo>
                <a:lnTo>
                  <a:pt x="1300082" y="368300"/>
                </a:lnTo>
                <a:lnTo>
                  <a:pt x="1286721" y="406400"/>
                </a:lnTo>
                <a:lnTo>
                  <a:pt x="1275286" y="457200"/>
                </a:lnTo>
                <a:lnTo>
                  <a:pt x="1265825" y="508000"/>
                </a:lnTo>
                <a:lnTo>
                  <a:pt x="1258385" y="546100"/>
                </a:lnTo>
                <a:lnTo>
                  <a:pt x="1253012" y="596900"/>
                </a:lnTo>
                <a:lnTo>
                  <a:pt x="1249754" y="647700"/>
                </a:lnTo>
                <a:lnTo>
                  <a:pt x="1248657" y="698500"/>
                </a:lnTo>
                <a:lnTo>
                  <a:pt x="1249754" y="736600"/>
                </a:lnTo>
                <a:lnTo>
                  <a:pt x="1253012" y="787400"/>
                </a:lnTo>
                <a:lnTo>
                  <a:pt x="1258385" y="838200"/>
                </a:lnTo>
                <a:lnTo>
                  <a:pt x="1265825" y="889000"/>
                </a:lnTo>
                <a:lnTo>
                  <a:pt x="1275286" y="927100"/>
                </a:lnTo>
                <a:lnTo>
                  <a:pt x="1286721" y="977900"/>
                </a:lnTo>
                <a:lnTo>
                  <a:pt x="1300082" y="1016000"/>
                </a:lnTo>
                <a:lnTo>
                  <a:pt x="1315322" y="1066800"/>
                </a:lnTo>
                <a:lnTo>
                  <a:pt x="1332395" y="1104900"/>
                </a:lnTo>
                <a:lnTo>
                  <a:pt x="1351253" y="1155700"/>
                </a:lnTo>
                <a:lnTo>
                  <a:pt x="1371849" y="1193800"/>
                </a:lnTo>
                <a:lnTo>
                  <a:pt x="1394137" y="1231900"/>
                </a:lnTo>
                <a:lnTo>
                  <a:pt x="1418068" y="1270000"/>
                </a:lnTo>
                <a:lnTo>
                  <a:pt x="1443597" y="1308100"/>
                </a:lnTo>
                <a:lnTo>
                  <a:pt x="1470676" y="1346200"/>
                </a:lnTo>
                <a:lnTo>
                  <a:pt x="1499258" y="1384300"/>
                </a:lnTo>
                <a:lnTo>
                  <a:pt x="1529295" y="1409700"/>
                </a:lnTo>
                <a:lnTo>
                  <a:pt x="1560742" y="1447800"/>
                </a:lnTo>
                <a:lnTo>
                  <a:pt x="1593551" y="1473200"/>
                </a:lnTo>
                <a:lnTo>
                  <a:pt x="1627674" y="1511300"/>
                </a:lnTo>
                <a:lnTo>
                  <a:pt x="1663065" y="1536700"/>
                </a:lnTo>
                <a:lnTo>
                  <a:pt x="1699677" y="1562100"/>
                </a:lnTo>
                <a:lnTo>
                  <a:pt x="1737463" y="1587500"/>
                </a:lnTo>
                <a:lnTo>
                  <a:pt x="1776375" y="1612900"/>
                </a:lnTo>
                <a:lnTo>
                  <a:pt x="1816367" y="1638300"/>
                </a:lnTo>
                <a:lnTo>
                  <a:pt x="1857391" y="1651000"/>
                </a:lnTo>
                <a:lnTo>
                  <a:pt x="1899401" y="1676400"/>
                </a:lnTo>
                <a:lnTo>
                  <a:pt x="1986189" y="1701800"/>
                </a:lnTo>
                <a:lnTo>
                  <a:pt x="2030873" y="1727200"/>
                </a:lnTo>
                <a:lnTo>
                  <a:pt x="2076354" y="1727200"/>
                </a:lnTo>
                <a:lnTo>
                  <a:pt x="2169520" y="1752600"/>
                </a:lnTo>
                <a:lnTo>
                  <a:pt x="2265311" y="1752600"/>
                </a:lnTo>
                <a:lnTo>
                  <a:pt x="2314073" y="1765300"/>
                </a:lnTo>
                <a:lnTo>
                  <a:pt x="4392992" y="1765300"/>
                </a:lnTo>
                <a:lnTo>
                  <a:pt x="4375711" y="1816100"/>
                </a:lnTo>
                <a:lnTo>
                  <a:pt x="3829089" y="1816100"/>
                </a:lnTo>
                <a:lnTo>
                  <a:pt x="3803719" y="1828800"/>
                </a:lnTo>
                <a:lnTo>
                  <a:pt x="3779831" y="1854200"/>
                </a:lnTo>
                <a:lnTo>
                  <a:pt x="3748895" y="1905000"/>
                </a:lnTo>
                <a:lnTo>
                  <a:pt x="869584" y="1905000"/>
                </a:lnTo>
                <a:lnTo>
                  <a:pt x="854511" y="1917700"/>
                </a:lnTo>
                <a:lnTo>
                  <a:pt x="824795" y="1917700"/>
                </a:lnTo>
                <a:lnTo>
                  <a:pt x="477447" y="2006600"/>
                </a:lnTo>
                <a:lnTo>
                  <a:pt x="428072" y="2032000"/>
                </a:lnTo>
                <a:close/>
              </a:path>
              <a:path w="4625340" h="3009900">
                <a:moveTo>
                  <a:pt x="4392992" y="1765300"/>
                </a:moveTo>
                <a:lnTo>
                  <a:pt x="2314073" y="1765300"/>
                </a:lnTo>
                <a:lnTo>
                  <a:pt x="2362834" y="1752600"/>
                </a:lnTo>
                <a:lnTo>
                  <a:pt x="2458623" y="1752600"/>
                </a:lnTo>
                <a:lnTo>
                  <a:pt x="2551787" y="1727200"/>
                </a:lnTo>
                <a:lnTo>
                  <a:pt x="2597268" y="1727200"/>
                </a:lnTo>
                <a:lnTo>
                  <a:pt x="2641951" y="1701800"/>
                </a:lnTo>
                <a:lnTo>
                  <a:pt x="2728737" y="1676400"/>
                </a:lnTo>
                <a:lnTo>
                  <a:pt x="2770747" y="1651000"/>
                </a:lnTo>
                <a:lnTo>
                  <a:pt x="2811770" y="1638300"/>
                </a:lnTo>
                <a:lnTo>
                  <a:pt x="2851762" y="1612900"/>
                </a:lnTo>
                <a:lnTo>
                  <a:pt x="2890673" y="1587500"/>
                </a:lnTo>
                <a:lnTo>
                  <a:pt x="2928459" y="1562100"/>
                </a:lnTo>
                <a:lnTo>
                  <a:pt x="2965070" y="1536700"/>
                </a:lnTo>
                <a:lnTo>
                  <a:pt x="3000461" y="1511300"/>
                </a:lnTo>
                <a:lnTo>
                  <a:pt x="3034584" y="1473200"/>
                </a:lnTo>
                <a:lnTo>
                  <a:pt x="3067392" y="1447800"/>
                </a:lnTo>
                <a:lnTo>
                  <a:pt x="3098839" y="1409700"/>
                </a:lnTo>
                <a:lnTo>
                  <a:pt x="3128876" y="1384300"/>
                </a:lnTo>
                <a:lnTo>
                  <a:pt x="3157458" y="1346200"/>
                </a:lnTo>
                <a:lnTo>
                  <a:pt x="3184537" y="1308100"/>
                </a:lnTo>
                <a:lnTo>
                  <a:pt x="3210065" y="1270000"/>
                </a:lnTo>
                <a:lnTo>
                  <a:pt x="3233997" y="1231900"/>
                </a:lnTo>
                <a:lnTo>
                  <a:pt x="3256284" y="1193800"/>
                </a:lnTo>
                <a:lnTo>
                  <a:pt x="3276880" y="1155700"/>
                </a:lnTo>
                <a:lnTo>
                  <a:pt x="3295738" y="1104900"/>
                </a:lnTo>
                <a:lnTo>
                  <a:pt x="3312811" y="1066800"/>
                </a:lnTo>
                <a:lnTo>
                  <a:pt x="3328051" y="1016000"/>
                </a:lnTo>
                <a:lnTo>
                  <a:pt x="3341412" y="977900"/>
                </a:lnTo>
                <a:lnTo>
                  <a:pt x="3352847" y="927100"/>
                </a:lnTo>
                <a:lnTo>
                  <a:pt x="3362308" y="889000"/>
                </a:lnTo>
                <a:lnTo>
                  <a:pt x="3369748" y="838200"/>
                </a:lnTo>
                <a:lnTo>
                  <a:pt x="3375121" y="787400"/>
                </a:lnTo>
                <a:lnTo>
                  <a:pt x="3378379" y="736600"/>
                </a:lnTo>
                <a:lnTo>
                  <a:pt x="3379476" y="698500"/>
                </a:lnTo>
                <a:lnTo>
                  <a:pt x="3378379" y="647700"/>
                </a:lnTo>
                <a:lnTo>
                  <a:pt x="3375122" y="596900"/>
                </a:lnTo>
                <a:lnTo>
                  <a:pt x="3369749" y="546100"/>
                </a:lnTo>
                <a:lnTo>
                  <a:pt x="3362309" y="508000"/>
                </a:lnTo>
                <a:lnTo>
                  <a:pt x="3352849" y="457200"/>
                </a:lnTo>
                <a:lnTo>
                  <a:pt x="3341416" y="406400"/>
                </a:lnTo>
                <a:lnTo>
                  <a:pt x="3328056" y="368300"/>
                </a:lnTo>
                <a:lnTo>
                  <a:pt x="3312817" y="317500"/>
                </a:lnTo>
                <a:lnTo>
                  <a:pt x="3295746" y="279400"/>
                </a:lnTo>
                <a:lnTo>
                  <a:pt x="3276889" y="241300"/>
                </a:lnTo>
                <a:lnTo>
                  <a:pt x="3256294" y="190500"/>
                </a:lnTo>
                <a:lnTo>
                  <a:pt x="3234008" y="152400"/>
                </a:lnTo>
                <a:lnTo>
                  <a:pt x="3210078" y="114300"/>
                </a:lnTo>
                <a:lnTo>
                  <a:pt x="3184551" y="76200"/>
                </a:lnTo>
                <a:lnTo>
                  <a:pt x="3157474" y="38100"/>
                </a:lnTo>
                <a:lnTo>
                  <a:pt x="3128893" y="12699"/>
                </a:lnTo>
                <a:lnTo>
                  <a:pt x="3117036" y="0"/>
                </a:lnTo>
                <a:lnTo>
                  <a:pt x="4547448" y="0"/>
                </a:lnTo>
                <a:lnTo>
                  <a:pt x="4565295" y="38100"/>
                </a:lnTo>
                <a:lnTo>
                  <a:pt x="4586331" y="76200"/>
                </a:lnTo>
                <a:lnTo>
                  <a:pt x="4594544" y="101600"/>
                </a:lnTo>
                <a:lnTo>
                  <a:pt x="4594425" y="114300"/>
                </a:lnTo>
                <a:lnTo>
                  <a:pt x="4585099" y="139700"/>
                </a:lnTo>
                <a:lnTo>
                  <a:pt x="4565694" y="152400"/>
                </a:lnTo>
                <a:lnTo>
                  <a:pt x="4478326" y="203200"/>
                </a:lnTo>
                <a:lnTo>
                  <a:pt x="4434932" y="241300"/>
                </a:lnTo>
                <a:lnTo>
                  <a:pt x="4348295" y="292100"/>
                </a:lnTo>
                <a:lnTo>
                  <a:pt x="4304881" y="330200"/>
                </a:lnTo>
                <a:lnTo>
                  <a:pt x="4217435" y="381000"/>
                </a:lnTo>
                <a:lnTo>
                  <a:pt x="4193514" y="406400"/>
                </a:lnTo>
                <a:lnTo>
                  <a:pt x="4178498" y="419100"/>
                </a:lnTo>
                <a:lnTo>
                  <a:pt x="4172009" y="444500"/>
                </a:lnTo>
                <a:lnTo>
                  <a:pt x="4173670" y="482600"/>
                </a:lnTo>
                <a:lnTo>
                  <a:pt x="4181000" y="520700"/>
                </a:lnTo>
                <a:lnTo>
                  <a:pt x="4186360" y="571500"/>
                </a:lnTo>
                <a:lnTo>
                  <a:pt x="4189588" y="622300"/>
                </a:lnTo>
                <a:lnTo>
                  <a:pt x="4190526" y="673100"/>
                </a:lnTo>
                <a:lnTo>
                  <a:pt x="4189011" y="723900"/>
                </a:lnTo>
                <a:lnTo>
                  <a:pt x="4184884" y="774700"/>
                </a:lnTo>
                <a:lnTo>
                  <a:pt x="4185128" y="812800"/>
                </a:lnTo>
                <a:lnTo>
                  <a:pt x="4214322" y="863600"/>
                </a:lnTo>
                <a:lnTo>
                  <a:pt x="4547642" y="1066800"/>
                </a:lnTo>
                <a:lnTo>
                  <a:pt x="4591729" y="1079500"/>
                </a:lnTo>
                <a:lnTo>
                  <a:pt x="4614765" y="1104900"/>
                </a:lnTo>
                <a:lnTo>
                  <a:pt x="4625270" y="1117600"/>
                </a:lnTo>
                <a:lnTo>
                  <a:pt x="4625270" y="1143000"/>
                </a:lnTo>
                <a:lnTo>
                  <a:pt x="4621053" y="1168400"/>
                </a:lnTo>
                <a:lnTo>
                  <a:pt x="4603291" y="1206500"/>
                </a:lnTo>
                <a:lnTo>
                  <a:pt x="4567874" y="1308100"/>
                </a:lnTo>
                <a:lnTo>
                  <a:pt x="4550220" y="1346200"/>
                </a:lnTo>
                <a:lnTo>
                  <a:pt x="4515021" y="1447800"/>
                </a:lnTo>
                <a:lnTo>
                  <a:pt x="4497476" y="1485900"/>
                </a:lnTo>
                <a:lnTo>
                  <a:pt x="4462498" y="1587500"/>
                </a:lnTo>
                <a:lnTo>
                  <a:pt x="4445065" y="1625600"/>
                </a:lnTo>
                <a:lnTo>
                  <a:pt x="4410312" y="1727200"/>
                </a:lnTo>
                <a:lnTo>
                  <a:pt x="4392992" y="1765300"/>
                </a:lnTo>
                <a:close/>
              </a:path>
              <a:path w="4625340" h="3009900">
                <a:moveTo>
                  <a:pt x="4331022" y="1905000"/>
                </a:moveTo>
                <a:lnTo>
                  <a:pt x="4283259" y="1905000"/>
                </a:lnTo>
                <a:lnTo>
                  <a:pt x="4086366" y="1854200"/>
                </a:lnTo>
                <a:lnTo>
                  <a:pt x="3987652" y="1841500"/>
                </a:lnTo>
                <a:lnTo>
                  <a:pt x="3889063" y="1816100"/>
                </a:lnTo>
                <a:lnTo>
                  <a:pt x="4375711" y="1816100"/>
                </a:lnTo>
                <a:lnTo>
                  <a:pt x="4358468" y="1866900"/>
                </a:lnTo>
                <a:lnTo>
                  <a:pt x="4346368" y="1892300"/>
                </a:lnTo>
                <a:lnTo>
                  <a:pt x="4331022" y="1905000"/>
                </a:lnTo>
                <a:close/>
              </a:path>
              <a:path w="4625340" h="3009900">
                <a:moveTo>
                  <a:pt x="1889542" y="3009900"/>
                </a:moveTo>
                <a:lnTo>
                  <a:pt x="1869029" y="3009900"/>
                </a:lnTo>
                <a:lnTo>
                  <a:pt x="1843182" y="2997200"/>
                </a:lnTo>
                <a:lnTo>
                  <a:pt x="1796788" y="2984500"/>
                </a:lnTo>
                <a:lnTo>
                  <a:pt x="1750375" y="2959100"/>
                </a:lnTo>
                <a:lnTo>
                  <a:pt x="1657496" y="2933700"/>
                </a:lnTo>
                <a:lnTo>
                  <a:pt x="1611032" y="2908300"/>
                </a:lnTo>
                <a:lnTo>
                  <a:pt x="1518055" y="2882900"/>
                </a:lnTo>
                <a:lnTo>
                  <a:pt x="1471543" y="2857500"/>
                </a:lnTo>
                <a:lnTo>
                  <a:pt x="1425016" y="2844800"/>
                </a:lnTo>
                <a:lnTo>
                  <a:pt x="1378475" y="2819400"/>
                </a:lnTo>
                <a:lnTo>
                  <a:pt x="1285352" y="2794000"/>
                </a:lnTo>
                <a:lnTo>
                  <a:pt x="1238771" y="2768600"/>
                </a:lnTo>
                <a:lnTo>
                  <a:pt x="1145571" y="2743200"/>
                </a:lnTo>
                <a:lnTo>
                  <a:pt x="1121282" y="2730500"/>
                </a:lnTo>
                <a:lnTo>
                  <a:pt x="1107501" y="2705100"/>
                </a:lnTo>
                <a:lnTo>
                  <a:pt x="1102996" y="2692400"/>
                </a:lnTo>
                <a:lnTo>
                  <a:pt x="1106531" y="2667000"/>
                </a:lnTo>
                <a:lnTo>
                  <a:pt x="1117398" y="2616200"/>
                </a:lnTo>
                <a:lnTo>
                  <a:pt x="1127820" y="2565400"/>
                </a:lnTo>
                <a:lnTo>
                  <a:pt x="1137907" y="2514600"/>
                </a:lnTo>
                <a:lnTo>
                  <a:pt x="1147768" y="2463800"/>
                </a:lnTo>
                <a:lnTo>
                  <a:pt x="1167250" y="2362200"/>
                </a:lnTo>
                <a:lnTo>
                  <a:pt x="1177089" y="2324100"/>
                </a:lnTo>
                <a:lnTo>
                  <a:pt x="1187138" y="2273300"/>
                </a:lnTo>
                <a:lnTo>
                  <a:pt x="1191034" y="2235200"/>
                </a:lnTo>
                <a:lnTo>
                  <a:pt x="1186222" y="2209800"/>
                </a:lnTo>
                <a:lnTo>
                  <a:pt x="1170845" y="2184400"/>
                </a:lnTo>
                <a:lnTo>
                  <a:pt x="1101089" y="2120900"/>
                </a:lnTo>
                <a:lnTo>
                  <a:pt x="1060592" y="2082800"/>
                </a:lnTo>
                <a:lnTo>
                  <a:pt x="1021454" y="2057400"/>
                </a:lnTo>
                <a:lnTo>
                  <a:pt x="983578" y="2019300"/>
                </a:lnTo>
                <a:lnTo>
                  <a:pt x="946865" y="1981200"/>
                </a:lnTo>
                <a:lnTo>
                  <a:pt x="911218" y="1943100"/>
                </a:lnTo>
                <a:lnTo>
                  <a:pt x="904896" y="1930400"/>
                </a:lnTo>
                <a:lnTo>
                  <a:pt x="898523" y="1930400"/>
                </a:lnTo>
                <a:lnTo>
                  <a:pt x="891900" y="1917700"/>
                </a:lnTo>
                <a:lnTo>
                  <a:pt x="884828" y="1905000"/>
                </a:lnTo>
                <a:lnTo>
                  <a:pt x="3748895" y="1905000"/>
                </a:lnTo>
                <a:lnTo>
                  <a:pt x="3716090" y="1943100"/>
                </a:lnTo>
                <a:lnTo>
                  <a:pt x="3681522" y="1981200"/>
                </a:lnTo>
                <a:lnTo>
                  <a:pt x="3645294" y="2019300"/>
                </a:lnTo>
                <a:lnTo>
                  <a:pt x="3607514" y="2044700"/>
                </a:lnTo>
                <a:lnTo>
                  <a:pt x="3568287" y="2082800"/>
                </a:lnTo>
                <a:lnTo>
                  <a:pt x="3547038" y="2108200"/>
                </a:lnTo>
                <a:lnTo>
                  <a:pt x="3536170" y="2133600"/>
                </a:lnTo>
                <a:lnTo>
                  <a:pt x="3534306" y="2159000"/>
                </a:lnTo>
                <a:lnTo>
                  <a:pt x="3540067" y="2184400"/>
                </a:lnTo>
                <a:lnTo>
                  <a:pt x="3553918" y="2235200"/>
                </a:lnTo>
                <a:lnTo>
                  <a:pt x="3567357" y="2286000"/>
                </a:lnTo>
                <a:lnTo>
                  <a:pt x="3580525" y="2336800"/>
                </a:lnTo>
                <a:lnTo>
                  <a:pt x="3606596" y="2425700"/>
                </a:lnTo>
                <a:lnTo>
                  <a:pt x="3619776" y="2476500"/>
                </a:lnTo>
                <a:lnTo>
                  <a:pt x="3633236" y="2527300"/>
                </a:lnTo>
                <a:lnTo>
                  <a:pt x="3640176" y="2552700"/>
                </a:lnTo>
                <a:lnTo>
                  <a:pt x="2522721" y="2552700"/>
                </a:lnTo>
                <a:lnTo>
                  <a:pt x="2474554" y="2565400"/>
                </a:lnTo>
                <a:lnTo>
                  <a:pt x="2192689" y="2565400"/>
                </a:lnTo>
                <a:lnTo>
                  <a:pt x="2163676" y="2578100"/>
                </a:lnTo>
                <a:lnTo>
                  <a:pt x="2140878" y="2590800"/>
                </a:lnTo>
                <a:lnTo>
                  <a:pt x="2121681" y="2616200"/>
                </a:lnTo>
                <a:lnTo>
                  <a:pt x="2096660" y="2667000"/>
                </a:lnTo>
                <a:lnTo>
                  <a:pt x="2071479" y="2705100"/>
                </a:lnTo>
                <a:lnTo>
                  <a:pt x="2046233" y="2755900"/>
                </a:lnTo>
                <a:lnTo>
                  <a:pt x="2021019" y="2794000"/>
                </a:lnTo>
                <a:lnTo>
                  <a:pt x="1995933" y="2844800"/>
                </a:lnTo>
                <a:lnTo>
                  <a:pt x="1971071" y="2882900"/>
                </a:lnTo>
                <a:lnTo>
                  <a:pt x="1946529" y="2933700"/>
                </a:lnTo>
                <a:lnTo>
                  <a:pt x="1922405" y="2971800"/>
                </a:lnTo>
                <a:lnTo>
                  <a:pt x="1906681" y="2997200"/>
                </a:lnTo>
                <a:lnTo>
                  <a:pt x="1889542" y="3009900"/>
                </a:lnTo>
                <a:close/>
              </a:path>
              <a:path w="4625340" h="3009900">
                <a:moveTo>
                  <a:pt x="2929223" y="2971800"/>
                </a:moveTo>
                <a:lnTo>
                  <a:pt x="2887491" y="2971800"/>
                </a:lnTo>
                <a:lnTo>
                  <a:pt x="2871780" y="2959100"/>
                </a:lnTo>
                <a:lnTo>
                  <a:pt x="2856541" y="2946400"/>
                </a:lnTo>
                <a:lnTo>
                  <a:pt x="2829131" y="2908300"/>
                </a:lnTo>
                <a:lnTo>
                  <a:pt x="2801392" y="2857500"/>
                </a:lnTo>
                <a:lnTo>
                  <a:pt x="2745309" y="2781300"/>
                </a:lnTo>
                <a:lnTo>
                  <a:pt x="2717157" y="2730500"/>
                </a:lnTo>
                <a:lnTo>
                  <a:pt x="2661107" y="2654300"/>
                </a:lnTo>
                <a:lnTo>
                  <a:pt x="2633402" y="2603500"/>
                </a:lnTo>
                <a:lnTo>
                  <a:pt x="2612906" y="2578100"/>
                </a:lnTo>
                <a:lnTo>
                  <a:pt x="2589839" y="2565400"/>
                </a:lnTo>
                <a:lnTo>
                  <a:pt x="2560884" y="2552700"/>
                </a:lnTo>
                <a:lnTo>
                  <a:pt x="3640176" y="2552700"/>
                </a:lnTo>
                <a:lnTo>
                  <a:pt x="3647116" y="2578100"/>
                </a:lnTo>
                <a:lnTo>
                  <a:pt x="3652615" y="2603500"/>
                </a:lnTo>
                <a:lnTo>
                  <a:pt x="3650899" y="2628900"/>
                </a:lnTo>
                <a:lnTo>
                  <a:pt x="3639331" y="2641600"/>
                </a:lnTo>
                <a:lnTo>
                  <a:pt x="3615277" y="2654300"/>
                </a:lnTo>
                <a:lnTo>
                  <a:pt x="3569345" y="2679700"/>
                </a:lnTo>
                <a:lnTo>
                  <a:pt x="3523447" y="2692400"/>
                </a:lnTo>
                <a:lnTo>
                  <a:pt x="3431745" y="2743200"/>
                </a:lnTo>
                <a:lnTo>
                  <a:pt x="3385939" y="2755900"/>
                </a:lnTo>
                <a:lnTo>
                  <a:pt x="3340161" y="2781300"/>
                </a:lnTo>
                <a:lnTo>
                  <a:pt x="3294411" y="2794000"/>
                </a:lnTo>
                <a:lnTo>
                  <a:pt x="3202985" y="2844800"/>
                </a:lnTo>
                <a:lnTo>
                  <a:pt x="3157307" y="2857500"/>
                </a:lnTo>
                <a:lnTo>
                  <a:pt x="3066017" y="2908300"/>
                </a:lnTo>
                <a:lnTo>
                  <a:pt x="3020401" y="2921000"/>
                </a:lnTo>
                <a:lnTo>
                  <a:pt x="2929223" y="2971800"/>
                </a:lnTo>
                <a:close/>
              </a:path>
            </a:pathLst>
          </a:custGeom>
          <a:solidFill>
            <a:srgbClr val="FFFFFF">
              <a:alpha val="81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987" y="2383672"/>
            <a:ext cx="9705975" cy="358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09930">
              <a:lnSpc>
                <a:spcPct val="115500"/>
              </a:lnSpc>
              <a:spcBef>
                <a:spcPts val="95"/>
              </a:spcBef>
              <a:tabLst>
                <a:tab pos="3884295" algn="l"/>
              </a:tabLst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Функциональная</a:t>
            </a:r>
            <a:r>
              <a:rPr spc="3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грамотность</a:t>
            </a:r>
            <a:r>
              <a:rPr spc="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сегодня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pc="-605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70" dirty="0">
                <a:solidFill>
                  <a:srgbClr val="FFFFFF"/>
                </a:solidFill>
                <a:latin typeface="Trebuchet MS"/>
                <a:cs typeface="Trebuchet MS"/>
              </a:rPr>
              <a:t>базовое</a:t>
            </a:r>
            <a:r>
              <a:rPr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7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r>
              <a:rPr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личности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Ребенку</a:t>
            </a:r>
            <a:r>
              <a:rPr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65" dirty="0">
                <a:solidFill>
                  <a:srgbClr val="FFFFFF"/>
                </a:solidFill>
                <a:latin typeface="Trebuchet MS"/>
                <a:cs typeface="Trebuchet MS"/>
              </a:rPr>
              <a:t>важно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обладать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SzPct val="93548"/>
              <a:buFont typeface="Arial"/>
              <a:buAutoNum type="arabicPeriod"/>
              <a:tabLst>
                <a:tab pos="182245" algn="l"/>
              </a:tabLst>
            </a:pP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Готовностью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успешно</a:t>
            </a:r>
            <a:r>
              <a:rPr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взаимодействовать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изменяющимся</a:t>
            </a:r>
            <a:r>
              <a:rPr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85" dirty="0">
                <a:solidFill>
                  <a:srgbClr val="FFFFFF"/>
                </a:solidFill>
                <a:latin typeface="Trebuchet MS"/>
                <a:cs typeface="Trebuchet MS"/>
              </a:rPr>
              <a:t>окружающим</a:t>
            </a:r>
            <a:r>
              <a:rPr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5" dirty="0">
                <a:solidFill>
                  <a:srgbClr val="FFFFFF"/>
                </a:solidFill>
                <a:latin typeface="Trebuchet MS"/>
                <a:cs typeface="Trebuchet MS"/>
              </a:rPr>
              <a:t>миром</a:t>
            </a:r>
            <a:r>
              <a:rPr spc="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568960">
              <a:lnSpc>
                <a:spcPct val="115500"/>
              </a:lnSpc>
              <a:buSzPct val="93548"/>
              <a:buFont typeface="Arial"/>
              <a:buAutoNum type="arabicPeriod"/>
              <a:tabLst>
                <a:tab pos="225425" algn="l"/>
              </a:tabLst>
            </a:pPr>
            <a:r>
              <a:rPr spc="75" dirty="0">
                <a:solidFill>
                  <a:srgbClr val="FFFFFF"/>
                </a:solidFill>
                <a:latin typeface="Trebuchet MS"/>
                <a:cs typeface="Trebuchet MS"/>
              </a:rPr>
              <a:t>Возможностью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 решать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различные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том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числе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нестандартные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учебные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жизненные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задачи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lang="ru-RU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68960">
              <a:lnSpc>
                <a:spcPct val="115500"/>
              </a:lnSpc>
              <a:buSzPct val="93548"/>
              <a:buFont typeface="Arial"/>
              <a:buAutoNum type="arabicPeriod"/>
              <a:tabLst>
                <a:tab pos="225425" algn="l"/>
              </a:tabLst>
            </a:pPr>
            <a:r>
              <a:rPr spc="65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pc="65" dirty="0" smtClean="0">
                <a:solidFill>
                  <a:srgbClr val="FFFFFF"/>
                </a:solidFill>
                <a:latin typeface="Trebuchet MS"/>
                <a:cs typeface="Trebuchet MS"/>
              </a:rPr>
              <a:t>Способностью</a:t>
            </a:r>
            <a:r>
              <a:rPr spc="1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строить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социальные</a:t>
            </a:r>
            <a:r>
              <a:rPr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0" dirty="0">
                <a:solidFill>
                  <a:srgbClr val="FFFFFF"/>
                </a:solidFill>
                <a:latin typeface="Trebuchet MS"/>
                <a:cs typeface="Trebuchet MS"/>
              </a:rPr>
              <a:t>отношения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85725">
              <a:lnSpc>
                <a:spcPct val="115500"/>
              </a:lnSpc>
            </a:pPr>
            <a:r>
              <a:rPr spc="65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pc="65" dirty="0">
                <a:solidFill>
                  <a:srgbClr val="FFFFFF"/>
                </a:solidFill>
                <a:latin typeface="Trebuchet MS"/>
                <a:cs typeface="Trebuchet MS"/>
              </a:rPr>
              <a:t>Совокупностью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рефлексивных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умений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FFFFFF"/>
                </a:solidFill>
                <a:latin typeface="Trebuchet MS"/>
                <a:cs typeface="Trebuchet MS"/>
              </a:rPr>
              <a:t>обеспечивающих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оценку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5" dirty="0">
                <a:solidFill>
                  <a:srgbClr val="FFFFFF"/>
                </a:solidFill>
                <a:latin typeface="Trebuchet MS"/>
                <a:cs typeface="Trebuchet MS"/>
              </a:rPr>
              <a:t>своей</a:t>
            </a:r>
            <a:r>
              <a:rPr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грамотности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стремление</a:t>
            </a:r>
            <a:r>
              <a:rPr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5" dirty="0">
                <a:solidFill>
                  <a:srgbClr val="FFFFFF"/>
                </a:solidFill>
                <a:latin typeface="Trebuchet MS"/>
                <a:cs typeface="Trebuchet MS"/>
              </a:rPr>
              <a:t>к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дальнейшему</a:t>
            </a:r>
            <a:r>
              <a:rPr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4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образованию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».</a:t>
            </a:r>
            <a:endParaRPr dirty="0">
              <a:latin typeface="Arial"/>
              <a:cs typeface="Arial"/>
            </a:endParaRPr>
          </a:p>
          <a:p>
            <a:pPr marL="4400550">
              <a:lnSpc>
                <a:spcPct val="100000"/>
              </a:lnSpc>
              <a:spcBef>
                <a:spcPts val="1730"/>
              </a:spcBef>
            </a:pPr>
            <a:r>
              <a:rPr i="1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i="1" spc="-30" dirty="0">
                <a:solidFill>
                  <a:srgbClr val="FFFFFF"/>
                </a:solidFill>
                <a:latin typeface="Verdana"/>
                <a:cs typeface="Verdana"/>
              </a:rPr>
              <a:t>Российский</a:t>
            </a:r>
            <a:r>
              <a:rPr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i="1" spc="-40" dirty="0">
                <a:solidFill>
                  <a:srgbClr val="FFFFFF"/>
                </a:solidFill>
                <a:latin typeface="Verdana"/>
                <a:cs typeface="Verdana"/>
              </a:rPr>
              <a:t>педагог</a:t>
            </a:r>
            <a:r>
              <a:rPr i="1" spc="-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i="1" spc="-50" dirty="0">
                <a:solidFill>
                  <a:srgbClr val="FFFFFF"/>
                </a:solidFill>
                <a:latin typeface="Verdana"/>
                <a:cs typeface="Verdana"/>
              </a:rPr>
              <a:t>член</a:t>
            </a:r>
            <a:r>
              <a:rPr i="1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i="1" spc="-35" dirty="0">
                <a:solidFill>
                  <a:srgbClr val="FFFFFF"/>
                </a:solidFill>
                <a:latin typeface="Verdana"/>
                <a:cs typeface="Verdana"/>
              </a:rPr>
              <a:t>корреспондент</a:t>
            </a:r>
            <a:r>
              <a:rPr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i="1" dirty="0">
                <a:solidFill>
                  <a:srgbClr val="FFFFFF"/>
                </a:solidFill>
                <a:latin typeface="Verdana"/>
                <a:cs typeface="Verdana"/>
              </a:rPr>
              <a:t>РАО</a:t>
            </a:r>
            <a:r>
              <a:rPr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i="1" spc="-65" dirty="0">
                <a:solidFill>
                  <a:srgbClr val="FFFFFF"/>
                </a:solidFill>
                <a:latin typeface="Verdana"/>
                <a:cs typeface="Verdana"/>
              </a:rPr>
              <a:t>Наталья</a:t>
            </a:r>
            <a:r>
              <a:rPr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i="1" spc="-20" dirty="0">
                <a:solidFill>
                  <a:srgbClr val="FFFFFF"/>
                </a:solidFill>
                <a:latin typeface="Verdana"/>
                <a:cs typeface="Verdana"/>
              </a:rPr>
              <a:t>Федоровна</a:t>
            </a:r>
            <a:r>
              <a:rPr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i="1" spc="-25" dirty="0">
                <a:solidFill>
                  <a:srgbClr val="FFFFFF"/>
                </a:solidFill>
                <a:latin typeface="Verdana"/>
                <a:cs typeface="Verdana"/>
              </a:rPr>
              <a:t>Виноградова</a:t>
            </a:r>
            <a:r>
              <a:rPr i="1" spc="-2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71288"/>
            <a:ext cx="4059554" cy="1914525"/>
          </a:xfrm>
          <a:custGeom>
            <a:avLst/>
            <a:gdLst/>
            <a:ahLst/>
            <a:cxnLst/>
            <a:rect l="l" t="t" r="r" b="b"/>
            <a:pathLst>
              <a:path w="4059554" h="1914525">
                <a:moveTo>
                  <a:pt x="2964810" y="444855"/>
                </a:moveTo>
                <a:lnTo>
                  <a:pt x="1862035" y="444855"/>
                </a:lnTo>
                <a:lnTo>
                  <a:pt x="1899704" y="444104"/>
                </a:lnTo>
                <a:lnTo>
                  <a:pt x="1928841" y="433806"/>
                </a:lnTo>
                <a:lnTo>
                  <a:pt x="1951886" y="414383"/>
                </a:lnTo>
                <a:lnTo>
                  <a:pt x="1971281" y="386257"/>
                </a:lnTo>
                <a:lnTo>
                  <a:pt x="1996259" y="342597"/>
                </a:lnTo>
                <a:lnTo>
                  <a:pt x="2071871" y="211894"/>
                </a:lnTo>
                <a:lnTo>
                  <a:pt x="2096970" y="168262"/>
                </a:lnTo>
                <a:lnTo>
                  <a:pt x="2121850" y="124519"/>
                </a:lnTo>
                <a:lnTo>
                  <a:pt x="2146412" y="80618"/>
                </a:lnTo>
                <a:lnTo>
                  <a:pt x="2170557" y="36512"/>
                </a:lnTo>
                <a:lnTo>
                  <a:pt x="2182292" y="18182"/>
                </a:lnTo>
                <a:lnTo>
                  <a:pt x="2194588" y="6316"/>
                </a:lnTo>
                <a:lnTo>
                  <a:pt x="2208250" y="420"/>
                </a:lnTo>
                <a:lnTo>
                  <a:pt x="2224087" y="0"/>
                </a:lnTo>
                <a:lnTo>
                  <a:pt x="2229953" y="1011"/>
                </a:lnTo>
                <a:lnTo>
                  <a:pt x="2947390" y="269786"/>
                </a:lnTo>
                <a:lnTo>
                  <a:pt x="2985441" y="297218"/>
                </a:lnTo>
                <a:lnTo>
                  <a:pt x="2989958" y="317652"/>
                </a:lnTo>
                <a:lnTo>
                  <a:pt x="2986430" y="345033"/>
                </a:lnTo>
                <a:lnTo>
                  <a:pt x="2975555" y="394089"/>
                </a:lnTo>
                <a:lnTo>
                  <a:pt x="2964810" y="444855"/>
                </a:lnTo>
                <a:close/>
              </a:path>
              <a:path w="4059554" h="1914525">
                <a:moveTo>
                  <a:pt x="3819970" y="1191348"/>
                </a:moveTo>
                <a:lnTo>
                  <a:pt x="235268" y="1191348"/>
                </a:lnTo>
                <a:lnTo>
                  <a:pt x="263520" y="1187910"/>
                </a:lnTo>
                <a:lnTo>
                  <a:pt x="289269" y="1174408"/>
                </a:lnTo>
                <a:lnTo>
                  <a:pt x="313493" y="1148248"/>
                </a:lnTo>
                <a:lnTo>
                  <a:pt x="344311" y="1107176"/>
                </a:lnTo>
                <a:lnTo>
                  <a:pt x="377032" y="1067576"/>
                </a:lnTo>
                <a:lnTo>
                  <a:pt x="411540" y="1029476"/>
                </a:lnTo>
                <a:lnTo>
                  <a:pt x="447722" y="992897"/>
                </a:lnTo>
                <a:lnTo>
                  <a:pt x="485466" y="957859"/>
                </a:lnTo>
                <a:lnTo>
                  <a:pt x="524662" y="924382"/>
                </a:lnTo>
                <a:lnTo>
                  <a:pt x="545900" y="902409"/>
                </a:lnTo>
                <a:lnTo>
                  <a:pt x="556923" y="879357"/>
                </a:lnTo>
                <a:lnTo>
                  <a:pt x="558959" y="853776"/>
                </a:lnTo>
                <a:lnTo>
                  <a:pt x="553237" y="824217"/>
                </a:lnTo>
                <a:lnTo>
                  <a:pt x="539355" y="774835"/>
                </a:lnTo>
                <a:lnTo>
                  <a:pt x="525890" y="725353"/>
                </a:lnTo>
                <a:lnTo>
                  <a:pt x="512703" y="675803"/>
                </a:lnTo>
                <a:lnTo>
                  <a:pt x="486624" y="576630"/>
                </a:lnTo>
                <a:lnTo>
                  <a:pt x="473457" y="527073"/>
                </a:lnTo>
                <a:lnTo>
                  <a:pt x="460024" y="477578"/>
                </a:lnTo>
                <a:lnTo>
                  <a:pt x="446189" y="428180"/>
                </a:lnTo>
                <a:lnTo>
                  <a:pt x="440581" y="403004"/>
                </a:lnTo>
                <a:lnTo>
                  <a:pt x="441942" y="383132"/>
                </a:lnTo>
                <a:lnTo>
                  <a:pt x="453202" y="366896"/>
                </a:lnTo>
                <a:lnTo>
                  <a:pt x="477291" y="352628"/>
                </a:lnTo>
                <a:lnTo>
                  <a:pt x="615043" y="291621"/>
                </a:lnTo>
                <a:lnTo>
                  <a:pt x="1163688" y="41973"/>
                </a:lnTo>
                <a:lnTo>
                  <a:pt x="1186871" y="33807"/>
                </a:lnTo>
                <a:lnTo>
                  <a:pt x="1205263" y="34070"/>
                </a:lnTo>
                <a:lnTo>
                  <a:pt x="1221047" y="43530"/>
                </a:lnTo>
                <a:lnTo>
                  <a:pt x="1236447" y="63014"/>
                </a:lnTo>
                <a:lnTo>
                  <a:pt x="1264909" y="106746"/>
                </a:lnTo>
                <a:lnTo>
                  <a:pt x="1293768" y="150293"/>
                </a:lnTo>
                <a:lnTo>
                  <a:pt x="1410308" y="323738"/>
                </a:lnTo>
                <a:lnTo>
                  <a:pt x="1439097" y="367341"/>
                </a:lnTo>
                <a:lnTo>
                  <a:pt x="1467497" y="411213"/>
                </a:lnTo>
                <a:lnTo>
                  <a:pt x="1486330" y="435010"/>
                </a:lnTo>
                <a:lnTo>
                  <a:pt x="1507240" y="449438"/>
                </a:lnTo>
                <a:lnTo>
                  <a:pt x="1531968" y="455234"/>
                </a:lnTo>
                <a:lnTo>
                  <a:pt x="2962686" y="455234"/>
                </a:lnTo>
                <a:lnTo>
                  <a:pt x="2955069" y="492462"/>
                </a:lnTo>
                <a:lnTo>
                  <a:pt x="2945225" y="541735"/>
                </a:lnTo>
                <a:lnTo>
                  <a:pt x="2925747" y="640343"/>
                </a:lnTo>
                <a:lnTo>
                  <a:pt x="2915880" y="689634"/>
                </a:lnTo>
                <a:lnTo>
                  <a:pt x="2905772" y="738885"/>
                </a:lnTo>
                <a:lnTo>
                  <a:pt x="2901911" y="773189"/>
                </a:lnTo>
                <a:lnTo>
                  <a:pt x="2906861" y="803013"/>
                </a:lnTo>
                <a:lnTo>
                  <a:pt x="2922303" y="829795"/>
                </a:lnTo>
                <a:lnTo>
                  <a:pt x="2949917" y="854976"/>
                </a:lnTo>
                <a:lnTo>
                  <a:pt x="2990909" y="885832"/>
                </a:lnTo>
                <a:lnTo>
                  <a:pt x="3030767" y="918260"/>
                </a:lnTo>
                <a:lnTo>
                  <a:pt x="3069309" y="952312"/>
                </a:lnTo>
                <a:lnTo>
                  <a:pt x="3106350" y="988038"/>
                </a:lnTo>
                <a:lnTo>
                  <a:pt x="3141709" y="1025490"/>
                </a:lnTo>
                <a:lnTo>
                  <a:pt x="3175203" y="1064717"/>
                </a:lnTo>
                <a:lnTo>
                  <a:pt x="3194041" y="1083301"/>
                </a:lnTo>
                <a:lnTo>
                  <a:pt x="3213788" y="1093223"/>
                </a:lnTo>
                <a:lnTo>
                  <a:pt x="3235760" y="1095404"/>
                </a:lnTo>
                <a:lnTo>
                  <a:pt x="3777252" y="1095404"/>
                </a:lnTo>
                <a:lnTo>
                  <a:pt x="3800735" y="1148257"/>
                </a:lnTo>
                <a:lnTo>
                  <a:pt x="3819970" y="1191348"/>
                </a:lnTo>
                <a:close/>
              </a:path>
              <a:path w="4059554" h="1914525">
                <a:moveTo>
                  <a:pt x="2962686" y="455234"/>
                </a:moveTo>
                <a:lnTo>
                  <a:pt x="1531968" y="455234"/>
                </a:lnTo>
                <a:lnTo>
                  <a:pt x="1562252" y="453135"/>
                </a:lnTo>
                <a:lnTo>
                  <a:pt x="1611985" y="445906"/>
                </a:lnTo>
                <a:lnTo>
                  <a:pt x="1661953" y="441229"/>
                </a:lnTo>
                <a:lnTo>
                  <a:pt x="1712048" y="438946"/>
                </a:lnTo>
                <a:lnTo>
                  <a:pt x="1762165" y="438896"/>
                </a:lnTo>
                <a:lnTo>
                  <a:pt x="1812196" y="440919"/>
                </a:lnTo>
                <a:lnTo>
                  <a:pt x="1862035" y="444855"/>
                </a:lnTo>
                <a:lnTo>
                  <a:pt x="2964810" y="444855"/>
                </a:lnTo>
                <a:lnTo>
                  <a:pt x="2962686" y="455234"/>
                </a:lnTo>
                <a:close/>
              </a:path>
              <a:path w="4059554" h="1914525">
                <a:moveTo>
                  <a:pt x="3777252" y="1095404"/>
                </a:moveTo>
                <a:lnTo>
                  <a:pt x="3235760" y="1095404"/>
                </a:lnTo>
                <a:lnTo>
                  <a:pt x="3261271" y="1090764"/>
                </a:lnTo>
                <a:lnTo>
                  <a:pt x="3665245" y="981875"/>
                </a:lnTo>
                <a:lnTo>
                  <a:pt x="3690422" y="976283"/>
                </a:lnTo>
                <a:lnTo>
                  <a:pt x="3710300" y="977633"/>
                </a:lnTo>
                <a:lnTo>
                  <a:pt x="3726551" y="988879"/>
                </a:lnTo>
                <a:lnTo>
                  <a:pt x="3740848" y="1012977"/>
                </a:lnTo>
                <a:lnTo>
                  <a:pt x="3761097" y="1058917"/>
                </a:lnTo>
                <a:lnTo>
                  <a:pt x="3777252" y="1095404"/>
                </a:lnTo>
                <a:close/>
              </a:path>
              <a:path w="4059554" h="1914525">
                <a:moveTo>
                  <a:pt x="791375" y="1914474"/>
                </a:moveTo>
                <a:lnTo>
                  <a:pt x="0" y="1914474"/>
                </a:lnTo>
                <a:lnTo>
                  <a:pt x="0" y="1147018"/>
                </a:lnTo>
                <a:lnTo>
                  <a:pt x="203542" y="1187310"/>
                </a:lnTo>
                <a:lnTo>
                  <a:pt x="235268" y="1191348"/>
                </a:lnTo>
                <a:lnTo>
                  <a:pt x="3819970" y="1191348"/>
                </a:lnTo>
                <a:lnTo>
                  <a:pt x="3845890" y="1249171"/>
                </a:lnTo>
                <a:lnTo>
                  <a:pt x="1778889" y="1249171"/>
                </a:lnTo>
                <a:lnTo>
                  <a:pt x="1730122" y="1250268"/>
                </a:lnTo>
                <a:lnTo>
                  <a:pt x="1681917" y="1253526"/>
                </a:lnTo>
                <a:lnTo>
                  <a:pt x="1634321" y="1258899"/>
                </a:lnTo>
                <a:lnTo>
                  <a:pt x="1587382" y="1266340"/>
                </a:lnTo>
                <a:lnTo>
                  <a:pt x="1541146" y="1275801"/>
                </a:lnTo>
                <a:lnTo>
                  <a:pt x="1495661" y="1287235"/>
                </a:lnTo>
                <a:lnTo>
                  <a:pt x="1450973" y="1300596"/>
                </a:lnTo>
                <a:lnTo>
                  <a:pt x="1407130" y="1315836"/>
                </a:lnTo>
                <a:lnTo>
                  <a:pt x="1364179" y="1332909"/>
                </a:lnTo>
                <a:lnTo>
                  <a:pt x="1322166" y="1351767"/>
                </a:lnTo>
                <a:lnTo>
                  <a:pt x="1281139" y="1372363"/>
                </a:lnTo>
                <a:lnTo>
                  <a:pt x="1241146" y="1394650"/>
                </a:lnTo>
                <a:lnTo>
                  <a:pt x="1202232" y="1418582"/>
                </a:lnTo>
                <a:lnTo>
                  <a:pt x="1164444" y="1444111"/>
                </a:lnTo>
                <a:lnTo>
                  <a:pt x="1127831" y="1471189"/>
                </a:lnTo>
                <a:lnTo>
                  <a:pt x="1092439" y="1499771"/>
                </a:lnTo>
                <a:lnTo>
                  <a:pt x="1058315" y="1529808"/>
                </a:lnTo>
                <a:lnTo>
                  <a:pt x="1025506" y="1561255"/>
                </a:lnTo>
                <a:lnTo>
                  <a:pt x="994059" y="1594063"/>
                </a:lnTo>
                <a:lnTo>
                  <a:pt x="964022" y="1628186"/>
                </a:lnTo>
                <a:lnTo>
                  <a:pt x="935440" y="1663577"/>
                </a:lnTo>
                <a:lnTo>
                  <a:pt x="908362" y="1700189"/>
                </a:lnTo>
                <a:lnTo>
                  <a:pt x="882834" y="1737974"/>
                </a:lnTo>
                <a:lnTo>
                  <a:pt x="858903" y="1776886"/>
                </a:lnTo>
                <a:lnTo>
                  <a:pt x="836616" y="1816877"/>
                </a:lnTo>
                <a:lnTo>
                  <a:pt x="816021" y="1857901"/>
                </a:lnTo>
                <a:lnTo>
                  <a:pt x="797164" y="1899910"/>
                </a:lnTo>
                <a:lnTo>
                  <a:pt x="791375" y="1914474"/>
                </a:lnTo>
                <a:close/>
              </a:path>
              <a:path w="4059554" h="1914525">
                <a:moveTo>
                  <a:pt x="3816753" y="1914474"/>
                </a:moveTo>
                <a:lnTo>
                  <a:pt x="2766356" y="1914474"/>
                </a:lnTo>
                <a:lnTo>
                  <a:pt x="2760557" y="1899889"/>
                </a:lnTo>
                <a:lnTo>
                  <a:pt x="2741697" y="1857879"/>
                </a:lnTo>
                <a:lnTo>
                  <a:pt x="2721100" y="1816855"/>
                </a:lnTo>
                <a:lnTo>
                  <a:pt x="2698811" y="1776863"/>
                </a:lnTo>
                <a:lnTo>
                  <a:pt x="2674878" y="1737951"/>
                </a:lnTo>
                <a:lnTo>
                  <a:pt x="2649348" y="1700167"/>
                </a:lnTo>
                <a:lnTo>
                  <a:pt x="2622268" y="1663556"/>
                </a:lnTo>
                <a:lnTo>
                  <a:pt x="2593685" y="1628165"/>
                </a:lnTo>
                <a:lnTo>
                  <a:pt x="2563647" y="1594043"/>
                </a:lnTo>
                <a:lnTo>
                  <a:pt x="2532199" y="1561236"/>
                </a:lnTo>
                <a:lnTo>
                  <a:pt x="2499390" y="1529791"/>
                </a:lnTo>
                <a:lnTo>
                  <a:pt x="2465266" y="1499754"/>
                </a:lnTo>
                <a:lnTo>
                  <a:pt x="2429875" y="1471174"/>
                </a:lnTo>
                <a:lnTo>
                  <a:pt x="2393263" y="1444097"/>
                </a:lnTo>
                <a:lnTo>
                  <a:pt x="2355478" y="1418569"/>
                </a:lnTo>
                <a:lnTo>
                  <a:pt x="2316566" y="1394639"/>
                </a:lnTo>
                <a:lnTo>
                  <a:pt x="2276575" y="1372353"/>
                </a:lnTo>
                <a:lnTo>
                  <a:pt x="2235551" y="1351758"/>
                </a:lnTo>
                <a:lnTo>
                  <a:pt x="2193542" y="1332902"/>
                </a:lnTo>
                <a:lnTo>
                  <a:pt x="2150595" y="1315830"/>
                </a:lnTo>
                <a:lnTo>
                  <a:pt x="2106757" y="1300591"/>
                </a:lnTo>
                <a:lnTo>
                  <a:pt x="2062075" y="1287232"/>
                </a:lnTo>
                <a:lnTo>
                  <a:pt x="2016595" y="1275798"/>
                </a:lnTo>
                <a:lnTo>
                  <a:pt x="1970365" y="1266338"/>
                </a:lnTo>
                <a:lnTo>
                  <a:pt x="1923433" y="1258898"/>
                </a:lnTo>
                <a:lnTo>
                  <a:pt x="1875844" y="1253526"/>
                </a:lnTo>
                <a:lnTo>
                  <a:pt x="1827645" y="1250268"/>
                </a:lnTo>
                <a:lnTo>
                  <a:pt x="1778889" y="1249171"/>
                </a:lnTo>
                <a:lnTo>
                  <a:pt x="3845890" y="1249171"/>
                </a:lnTo>
                <a:lnTo>
                  <a:pt x="3863015" y="1287235"/>
                </a:lnTo>
                <a:lnTo>
                  <a:pt x="3883636" y="1332909"/>
                </a:lnTo>
                <a:lnTo>
                  <a:pt x="3901508" y="1372363"/>
                </a:lnTo>
                <a:lnTo>
                  <a:pt x="3922503" y="1418582"/>
                </a:lnTo>
                <a:lnTo>
                  <a:pt x="3946475" y="1471189"/>
                </a:lnTo>
                <a:lnTo>
                  <a:pt x="3973288" y="1529808"/>
                </a:lnTo>
                <a:lnTo>
                  <a:pt x="4018475" y="1628186"/>
                </a:lnTo>
                <a:lnTo>
                  <a:pt x="4051147" y="1699031"/>
                </a:lnTo>
                <a:lnTo>
                  <a:pt x="4059360" y="1722225"/>
                </a:lnTo>
                <a:lnTo>
                  <a:pt x="4059231" y="1740741"/>
                </a:lnTo>
                <a:lnTo>
                  <a:pt x="4049901" y="1756670"/>
                </a:lnTo>
                <a:lnTo>
                  <a:pt x="4030510" y="1772107"/>
                </a:lnTo>
                <a:lnTo>
                  <a:pt x="3986705" y="1800601"/>
                </a:lnTo>
                <a:lnTo>
                  <a:pt x="3962134" y="1816877"/>
                </a:lnTo>
                <a:lnTo>
                  <a:pt x="3900708" y="1857901"/>
                </a:lnTo>
                <a:lnTo>
                  <a:pt x="3816753" y="1914474"/>
                </a:lnTo>
                <a:close/>
              </a:path>
            </a:pathLst>
          </a:custGeom>
          <a:solidFill>
            <a:srgbClr val="FFFFFF">
              <a:alpha val="81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329" y="3184131"/>
            <a:ext cx="8606192" cy="6240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56890" y="4030562"/>
            <a:ext cx="617982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Рассмотрим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примере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креативного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мышления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читательской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грамотности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700" y="2406650"/>
            <a:ext cx="8610599" cy="1635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815" y="1768229"/>
            <a:ext cx="133731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Этапы</a:t>
            </a:r>
            <a:r>
              <a:rPr spc="75" dirty="0"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815" y="2489511"/>
            <a:ext cx="4041775" cy="362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93345" indent="-100965">
              <a:lnSpc>
                <a:spcPct val="116399"/>
              </a:lnSpc>
              <a:spcBef>
                <a:spcPts val="95"/>
              </a:spcBef>
              <a:buSzPct val="92592"/>
              <a:buFont typeface="Arial"/>
              <a:buChar char="•"/>
              <a:tabLst>
                <a:tab pos="100965" algn="l"/>
              </a:tabLst>
            </a:pPr>
            <a:r>
              <a:rPr sz="1600" b="1" spc="85" dirty="0">
                <a:solidFill>
                  <a:srgbClr val="FFFFFF"/>
                </a:solidFill>
                <a:latin typeface="Trebuchet MS"/>
                <a:cs typeface="Trebuchet MS"/>
              </a:rPr>
              <a:t>Предтекстовая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деятельность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формируем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контекст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ставим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цели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задачи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обсуждаем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изучаем</a:t>
            </a:r>
            <a:r>
              <a:rPr sz="16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контекст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/>
              <a:cs typeface="Arial"/>
            </a:endParaRPr>
          </a:p>
          <a:p>
            <a:pPr marL="100965" marR="13335" indent="-100965">
              <a:lnSpc>
                <a:spcPct val="116399"/>
              </a:lnSpc>
              <a:buSzPct val="92592"/>
              <a:buFont typeface="Arial"/>
              <a:buChar char="•"/>
              <a:tabLst>
                <a:tab pos="100965" algn="l"/>
                <a:tab pos="1687830" algn="l"/>
              </a:tabLst>
            </a:pP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Чтение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текста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останавливаемся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1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строим </a:t>
            </a:r>
            <a:r>
              <a:rPr sz="1600" spc="114" dirty="0">
                <a:solidFill>
                  <a:srgbClr val="FFFFFF"/>
                </a:solidFill>
                <a:latin typeface="Trebuchet MS"/>
                <a:cs typeface="Trebuchet MS"/>
              </a:rPr>
              <a:t>гипотезы</a:t>
            </a:r>
            <a:r>
              <a:rPr sz="1600" spc="114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анализируем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Trebuchet MS"/>
                <a:cs typeface="Trebuchet MS"/>
              </a:rPr>
              <a:t>связи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тексте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определяем</a:t>
            </a:r>
            <a:r>
              <a:rPr sz="16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понимание</a:t>
            </a:r>
            <a:r>
              <a:rPr sz="1600" spc="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текста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прогнозируем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развитие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00965" marR="5080" indent="-100965" algn="just">
              <a:lnSpc>
                <a:spcPct val="116399"/>
              </a:lnSpc>
              <a:buSzPct val="92592"/>
              <a:buFont typeface="Arial"/>
              <a:buChar char="•"/>
              <a:tabLst>
                <a:tab pos="100965" algn="l"/>
              </a:tabLst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Рефлексия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закрепление</a:t>
            </a:r>
            <a:r>
              <a:rPr sz="1600" spc="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информации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анализ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креативные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rebuchet MS"/>
                <a:cs typeface="Trebuchet MS"/>
              </a:rPr>
              <a:t>решения</a:t>
            </a:r>
            <a:r>
              <a:rPr sz="1600" spc="15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фантазирование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тему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Кубик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Блума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»)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8666" y="770737"/>
            <a:ext cx="4684733" cy="6015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1432485"/>
            <a:ext cx="4647565" cy="455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5"/>
              </a:spcBef>
            </a:pPr>
            <a:r>
              <a:rPr sz="1600" b="1" spc="95" dirty="0">
                <a:solidFill>
                  <a:srgbClr val="FFFFFF"/>
                </a:solidFill>
                <a:latin typeface="Trebuchet MS"/>
                <a:cs typeface="Trebuchet MS"/>
              </a:rPr>
              <a:t>Кубик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Блума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16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обычный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бумажный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куб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где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каждой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грани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есть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надписи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Значение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/>
              <a:cs typeface="Arial"/>
            </a:endParaRPr>
          </a:p>
          <a:p>
            <a:pPr marL="85725" indent="-73660">
              <a:lnSpc>
                <a:spcPct val="100000"/>
              </a:lnSpc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Назови</a:t>
            </a:r>
            <a:r>
              <a:rPr sz="16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простая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проверка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знаний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ученика</a:t>
            </a:r>
            <a:endParaRPr sz="1600" dirty="0">
              <a:latin typeface="Trebuchet MS"/>
              <a:cs typeface="Trebuchet MS"/>
            </a:endParaRPr>
          </a:p>
          <a:p>
            <a:pPr marL="85725" indent="-73660">
              <a:lnSpc>
                <a:spcPct val="100000"/>
              </a:lnSpc>
              <a:spcBef>
                <a:spcPts val="200"/>
              </a:spcBef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Почему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рассказать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причинно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следственных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связях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тексте</a:t>
            </a:r>
            <a:endParaRPr sz="1600" dirty="0">
              <a:latin typeface="Trebuchet MS"/>
              <a:cs typeface="Trebuchet MS"/>
            </a:endParaRPr>
          </a:p>
          <a:p>
            <a:pPr marL="86360" marR="376555" indent="-86360">
              <a:lnSpc>
                <a:spcPct val="114399"/>
              </a:lnSpc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Объясни</a:t>
            </a:r>
            <a:r>
              <a:rPr sz="16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уточняющие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вопросы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помогающие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увидеть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все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аспекты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прочитанного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наводящие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вопросы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86360" marR="55244" indent="-86360">
              <a:lnSpc>
                <a:spcPct val="114399"/>
              </a:lnSpc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Предложи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ученик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формулирует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как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можно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использовать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это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жизни</a:t>
            </a:r>
            <a:endParaRPr sz="1600" dirty="0">
              <a:latin typeface="Trebuchet MS"/>
              <a:cs typeface="Trebuchet MS"/>
            </a:endParaRPr>
          </a:p>
          <a:p>
            <a:pPr marL="85725" indent="-73660">
              <a:lnSpc>
                <a:spcPct val="100000"/>
              </a:lnSpc>
              <a:spcBef>
                <a:spcPts val="200"/>
              </a:spcBef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Придумай</a:t>
            </a:r>
            <a:r>
              <a:rPr sz="1600" b="1" spc="15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ученику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нужно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придумать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то</a:t>
            </a:r>
            <a:r>
              <a:rPr sz="1600" spc="15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dirty="0" err="1">
                <a:solidFill>
                  <a:srgbClr val="FFFFFF"/>
                </a:solidFill>
                <a:latin typeface="Trebuchet MS"/>
                <a:cs typeface="Trebuchet MS"/>
              </a:rPr>
              <a:t>например</a:t>
            </a:r>
            <a:r>
              <a:rPr sz="1600" spc="15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600" spc="-5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sz="16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продолжение</a:t>
            </a:r>
            <a:r>
              <a:rPr sz="1600" spc="2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текста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86360" marR="50165" indent="-86360">
              <a:lnSpc>
                <a:spcPct val="114399"/>
              </a:lnSpc>
              <a:buSzPct val="91304"/>
              <a:buFont typeface="Arial"/>
              <a:buChar char="•"/>
              <a:tabLst>
                <a:tab pos="86360" algn="l"/>
              </a:tabLst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Поделись</a:t>
            </a:r>
            <a:r>
              <a:rPr sz="1600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ученику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необходимо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сформулировать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рассказать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о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прочитанном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47962" y="1949873"/>
            <a:ext cx="4950460" cy="3768725"/>
            <a:chOff x="5547962" y="1949873"/>
            <a:chExt cx="4950460" cy="3768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962" y="1949873"/>
              <a:ext cx="4949931" cy="37681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353" y="2005567"/>
              <a:ext cx="4727152" cy="35453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2787651"/>
            <a:ext cx="9982200" cy="135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198</Words>
  <Application>Microsoft Office PowerPoint</Application>
  <PresentationFormat>Произвольный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Verdana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Дом</cp:lastModifiedBy>
  <cp:revision>2</cp:revision>
  <dcterms:created xsi:type="dcterms:W3CDTF">2022-07-29T03:41:24Z</dcterms:created>
  <dcterms:modified xsi:type="dcterms:W3CDTF">2022-09-15T13:15:54Z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2022-09-15T00:00:00Z</vt:filetime>
  </property>
  <property fmtid="{D5CDD505-2E9C-101B-9397-08002B2CF9AE}" pid="3" name="LastSaved">
    <vt:filetime>2022-09-15T00:00:00Z</vt:filetime>
  </property>
</Properties>
</file>