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693400" cy="7556500"/>
  <p:notesSz cx="10693400" cy="7556500"/>
  <p:embeddedFontLst>
    <p:embeddedFont>
      <p:font typeface="Trebuchet MS" panose="020B0603020202020204" pitchFamily="34" charset="0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062" y="-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770737"/>
            <a:ext cx="10693399" cy="601503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260"/>
            <a:ext cx="9624060" cy="1209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70737"/>
            <a:ext cx="10693400" cy="6015355"/>
            <a:chOff x="0" y="770737"/>
            <a:chExt cx="10693400" cy="60153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70737"/>
              <a:ext cx="10693400" cy="601503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5047957"/>
              <a:ext cx="8929370" cy="1559560"/>
            </a:xfrm>
            <a:custGeom>
              <a:avLst/>
              <a:gdLst/>
              <a:ahLst/>
              <a:cxnLst/>
              <a:rect l="l" t="t" r="r" b="b"/>
              <a:pathLst>
                <a:path w="8929370" h="1559559">
                  <a:moveTo>
                    <a:pt x="8929242" y="1559369"/>
                  </a:moveTo>
                  <a:lnTo>
                    <a:pt x="0" y="1559369"/>
                  </a:lnTo>
                  <a:lnTo>
                    <a:pt x="0" y="0"/>
                  </a:lnTo>
                  <a:lnTo>
                    <a:pt x="8929242" y="0"/>
                  </a:lnTo>
                  <a:lnTo>
                    <a:pt x="8929242" y="155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321" y="5260378"/>
              <a:ext cx="7505407" cy="88706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76404" y="6197763"/>
            <a:ext cx="2732405" cy="254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dirty="0">
                <a:solidFill>
                  <a:srgbClr val="D5D5D5"/>
                </a:solidFill>
                <a:latin typeface="Arial"/>
                <a:cs typeface="Arial"/>
              </a:rPr>
              <a:t>Шадрина</a:t>
            </a:r>
            <a:r>
              <a:rPr sz="1500" spc="114" dirty="0">
                <a:solidFill>
                  <a:srgbClr val="D5D5D5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D5D5D5"/>
                </a:solidFill>
                <a:latin typeface="Arial"/>
                <a:cs typeface="Arial"/>
              </a:rPr>
              <a:t>Ирина</a:t>
            </a:r>
            <a:r>
              <a:rPr sz="1500" spc="120" dirty="0">
                <a:solidFill>
                  <a:srgbClr val="D5D5D5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D5D5D5"/>
                </a:solidFill>
                <a:latin typeface="Arial"/>
                <a:cs typeface="Arial"/>
              </a:rPr>
              <a:t>Михайловна</a:t>
            </a:r>
            <a:endParaRPr sz="1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2269" y="770737"/>
            <a:ext cx="5341130" cy="601503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5815" y="2932424"/>
            <a:ext cx="4039235" cy="24393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900"/>
              </a:lnSpc>
              <a:spcBef>
                <a:spcPts val="95"/>
              </a:spcBef>
            </a:pPr>
            <a:r>
              <a:rPr sz="2000" b="1" u="sng" spc="-45" dirty="0">
                <a:solidFill>
                  <a:srgbClr val="FFFFFF"/>
                </a:solidFill>
                <a:latin typeface="Arial"/>
                <a:cs typeface="Arial"/>
              </a:rPr>
              <a:t>Вывод</a:t>
            </a:r>
            <a:r>
              <a:rPr sz="2000" b="1" u="sng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u="sng" spc="-20" dirty="0">
                <a:solidFill>
                  <a:srgbClr val="FFFFFF"/>
                </a:solidFill>
                <a:latin typeface="Tahoma"/>
                <a:cs typeface="Tahoma"/>
              </a:rPr>
              <a:t>3:</a:t>
            </a:r>
            <a:r>
              <a:rPr sz="200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данная</a:t>
            </a:r>
            <a:r>
              <a:rPr sz="20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методика</a:t>
            </a:r>
            <a:r>
              <a:rPr sz="20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позволяет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посмотреть</a:t>
            </a:r>
            <a:r>
              <a:rPr sz="2000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Trebuchet MS"/>
                <a:cs typeface="Trebuchet MS"/>
              </a:rPr>
              <a:t>со</a:t>
            </a:r>
            <a:r>
              <a:rPr sz="2000" spc="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стороны</a:t>
            </a:r>
            <a:r>
              <a:rPr sz="2000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на</a:t>
            </a:r>
            <a:r>
              <a:rPr sz="2000" spc="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привычные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вещи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расширить</a:t>
            </a:r>
            <a:r>
              <a:rPr sz="200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ваш</a:t>
            </a:r>
            <a:r>
              <a:rPr sz="200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эмоциональный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горизонт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увидеть</a:t>
            </a:r>
            <a:r>
              <a:rPr sz="20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ситуацию</a:t>
            </a:r>
            <a:r>
              <a:rPr sz="20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Trebuchet MS"/>
                <a:cs typeface="Trebuchet MS"/>
              </a:rPr>
              <a:t>с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неожиданной</a:t>
            </a:r>
            <a:r>
              <a:rPr sz="2000" spc="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стороны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благодаря</a:t>
            </a:r>
            <a:r>
              <a:rPr sz="2000" spc="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чему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могут</a:t>
            </a:r>
            <a:r>
              <a:rPr sz="20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родиться</a:t>
            </a:r>
            <a:r>
              <a:rPr sz="20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новые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идеи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03789" y="3184131"/>
            <a:ext cx="3323323" cy="62407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60065" y="4030562"/>
            <a:ext cx="3973829" cy="7534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Нарисуйте</a:t>
            </a:r>
            <a:r>
              <a:rPr sz="240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картину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чтобы</a:t>
            </a:r>
            <a:r>
              <a:rPr sz="240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предмет</a:t>
            </a:r>
            <a:r>
              <a:rPr sz="240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был</a:t>
            </a:r>
            <a:r>
              <a:rPr sz="240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частью</a:t>
            </a:r>
            <a:r>
              <a:rPr sz="240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rebuchet MS"/>
                <a:cs typeface="Trebuchet MS"/>
              </a:rPr>
              <a:t>её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2942" y="1014855"/>
            <a:ext cx="10313670" cy="5690235"/>
            <a:chOff x="242942" y="1014855"/>
            <a:chExt cx="10313670" cy="56902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2942" y="1014855"/>
              <a:ext cx="3976047" cy="303773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331" y="1070550"/>
              <a:ext cx="3753268" cy="28149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56077" y="2810594"/>
              <a:ext cx="3826086" cy="29252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67466" y="2866288"/>
              <a:ext cx="3603307" cy="27024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34079" y="4070559"/>
              <a:ext cx="4321915" cy="26343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5469" y="4126254"/>
              <a:ext cx="4099136" cy="241158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22634" y="1160170"/>
              <a:ext cx="5448846" cy="46319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0441" y="1214043"/>
            <a:ext cx="4376432" cy="64471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8870" y="2196285"/>
            <a:ext cx="8875661" cy="45894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6700" y="2635250"/>
            <a:ext cx="7315199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9232" y="1747888"/>
            <a:ext cx="3059150" cy="39622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6525" y="2610050"/>
            <a:ext cx="8804275" cy="2743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255">
              <a:lnSpc>
                <a:spcPct val="114300"/>
              </a:lnSpc>
              <a:spcBef>
                <a:spcPts val="95"/>
              </a:spcBef>
            </a:pPr>
            <a:r>
              <a:rPr sz="1950" spc="75" dirty="0">
                <a:solidFill>
                  <a:srgbClr val="FFFFFF"/>
                </a:solidFill>
                <a:latin typeface="Trebuchet MS"/>
                <a:cs typeface="Trebuchet MS"/>
              </a:rPr>
              <a:t>Познакомить</a:t>
            </a:r>
            <a:r>
              <a:rPr sz="195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50" dirty="0" smtClean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1950" spc="1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50" spc="75" dirty="0">
                <a:solidFill>
                  <a:srgbClr val="FFFFFF"/>
                </a:solidFill>
                <a:latin typeface="Trebuchet MS"/>
                <a:cs typeface="Trebuchet MS"/>
              </a:rPr>
              <a:t>некоторыми</a:t>
            </a:r>
            <a:r>
              <a:rPr sz="195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50" dirty="0">
                <a:solidFill>
                  <a:srgbClr val="FFFFFF"/>
                </a:solidFill>
                <a:latin typeface="Trebuchet MS"/>
                <a:cs typeface="Trebuchet MS"/>
              </a:rPr>
              <a:t>подходами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80" dirty="0">
                <a:solidFill>
                  <a:srgbClr val="FFFFFF"/>
                </a:solidFill>
                <a:latin typeface="Trebuchet MS"/>
                <a:cs typeface="Trebuchet MS"/>
              </a:rPr>
              <a:t>формирующими</a:t>
            </a:r>
            <a:r>
              <a:rPr sz="195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50" spc="65" dirty="0">
                <a:solidFill>
                  <a:srgbClr val="FFFFFF"/>
                </a:solidFill>
                <a:latin typeface="Trebuchet MS"/>
                <a:cs typeface="Trebuchet MS"/>
              </a:rPr>
              <a:t>креативное </a:t>
            </a:r>
            <a:r>
              <a:rPr sz="1950" dirty="0">
                <a:solidFill>
                  <a:srgbClr val="FFFFFF"/>
                </a:solidFill>
                <a:latin typeface="Trebuchet MS"/>
                <a:cs typeface="Trebuchet MS"/>
              </a:rPr>
              <a:t>мышление</a:t>
            </a:r>
            <a:r>
              <a:rPr sz="195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50" spc="60" dirty="0">
                <a:solidFill>
                  <a:srgbClr val="FFFFFF"/>
                </a:solidFill>
                <a:latin typeface="Trebuchet MS"/>
                <a:cs typeface="Trebuchet MS"/>
              </a:rPr>
              <a:t>как</a:t>
            </a:r>
            <a:r>
              <a:rPr sz="195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50" dirty="0">
                <a:solidFill>
                  <a:srgbClr val="FFFFFF"/>
                </a:solidFill>
                <a:latin typeface="Trebuchet MS"/>
                <a:cs typeface="Trebuchet MS"/>
              </a:rPr>
              <a:t>у</a:t>
            </a:r>
            <a:r>
              <a:rPr sz="195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50" dirty="0">
                <a:solidFill>
                  <a:srgbClr val="FFFFFF"/>
                </a:solidFill>
                <a:latin typeface="Trebuchet MS"/>
                <a:cs typeface="Trebuchet MS"/>
              </a:rPr>
              <a:t>детей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9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FFFFFF"/>
                </a:solidFill>
                <a:latin typeface="Trebuchet MS"/>
                <a:cs typeface="Trebuchet MS"/>
              </a:rPr>
              <a:t>так</a:t>
            </a:r>
            <a:r>
              <a:rPr sz="195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50" spc="6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95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50" dirty="0">
                <a:solidFill>
                  <a:srgbClr val="FFFFFF"/>
                </a:solidFill>
                <a:latin typeface="Trebuchet MS"/>
                <a:cs typeface="Trebuchet MS"/>
              </a:rPr>
              <a:t>у</a:t>
            </a:r>
            <a:r>
              <a:rPr sz="195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Trebuchet MS"/>
                <a:cs typeface="Trebuchet MS"/>
              </a:rPr>
              <a:t>взрослых</a:t>
            </a:r>
            <a:r>
              <a:rPr sz="195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9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950" b="1" spc="35" dirty="0">
                <a:solidFill>
                  <a:srgbClr val="FFFFFF"/>
                </a:solidFill>
                <a:latin typeface="Arial"/>
                <a:cs typeface="Arial"/>
              </a:rPr>
              <a:t>Задачи</a:t>
            </a:r>
            <a:r>
              <a:rPr sz="1950" spc="3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950" dirty="0">
              <a:latin typeface="Arial"/>
              <a:cs typeface="Arial"/>
            </a:endParaRPr>
          </a:p>
          <a:p>
            <a:pPr marL="139065" marR="5080" indent="-139065">
              <a:lnSpc>
                <a:spcPct val="114300"/>
              </a:lnSpc>
              <a:buSzPct val="94871"/>
              <a:buFont typeface="Arial"/>
              <a:buChar char="•"/>
              <a:tabLst>
                <a:tab pos="139065" algn="l"/>
              </a:tabLst>
            </a:pPr>
            <a:r>
              <a:rPr sz="1950" spc="50" dirty="0">
                <a:solidFill>
                  <a:srgbClr val="FFFFFF"/>
                </a:solidFill>
                <a:latin typeface="Trebuchet MS"/>
                <a:cs typeface="Trebuchet MS"/>
              </a:rPr>
              <a:t>Демонстрация</a:t>
            </a:r>
            <a:r>
              <a:rPr sz="195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50" spc="75" dirty="0">
                <a:solidFill>
                  <a:srgbClr val="FFFFFF"/>
                </a:solidFill>
                <a:latin typeface="Trebuchet MS"/>
                <a:cs typeface="Trebuchet MS"/>
              </a:rPr>
              <a:t>приемов</a:t>
            </a:r>
            <a:r>
              <a:rPr sz="195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50" dirty="0">
                <a:solidFill>
                  <a:srgbClr val="FFFFFF"/>
                </a:solidFill>
                <a:latin typeface="Trebuchet MS"/>
                <a:cs typeface="Trebuchet MS"/>
              </a:rPr>
              <a:t>мышления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70" dirty="0">
                <a:solidFill>
                  <a:srgbClr val="FFFFFF"/>
                </a:solidFill>
                <a:latin typeface="Trebuchet MS"/>
                <a:cs typeface="Trebuchet MS"/>
              </a:rPr>
              <a:t>которые</a:t>
            </a:r>
            <a:r>
              <a:rPr sz="19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50" spc="60" dirty="0">
                <a:solidFill>
                  <a:srgbClr val="FFFFFF"/>
                </a:solidFill>
                <a:latin typeface="Trebuchet MS"/>
                <a:cs typeface="Trebuchet MS"/>
              </a:rPr>
              <a:t>помогают</a:t>
            </a:r>
            <a:r>
              <a:rPr sz="195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50" dirty="0">
                <a:solidFill>
                  <a:srgbClr val="FFFFFF"/>
                </a:solidFill>
                <a:latin typeface="Trebuchet MS"/>
                <a:cs typeface="Trebuchet MS"/>
              </a:rPr>
              <a:t>системно</a:t>
            </a:r>
            <a:r>
              <a:rPr sz="195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50" spc="40" dirty="0">
                <a:solidFill>
                  <a:srgbClr val="FFFFFF"/>
                </a:solidFill>
                <a:latin typeface="Trebuchet MS"/>
                <a:cs typeface="Trebuchet MS"/>
              </a:rPr>
              <a:t>решать </a:t>
            </a:r>
            <a:r>
              <a:rPr sz="1950" dirty="0" err="1">
                <a:solidFill>
                  <a:srgbClr val="FFFFFF"/>
                </a:solidFill>
                <a:latin typeface="Trebuchet MS"/>
                <a:cs typeface="Trebuchet MS"/>
              </a:rPr>
              <a:t>сложные</a:t>
            </a:r>
            <a:r>
              <a:rPr sz="1950" spc="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50" spc="-1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задачи</a:t>
            </a:r>
            <a:r>
              <a:rPr lang="ru-RU" sz="1950" spc="-10" dirty="0" smtClean="0">
                <a:solidFill>
                  <a:srgbClr val="FFFFFF"/>
                </a:solidFill>
                <a:latin typeface="Trebuchet MS"/>
                <a:cs typeface="Trebuchet MS"/>
              </a:rPr>
              <a:t>;</a:t>
            </a:r>
            <a:endParaRPr sz="1950" dirty="0">
              <a:latin typeface="Trebuchet MS"/>
              <a:cs typeface="Trebuchet MS"/>
            </a:endParaRPr>
          </a:p>
          <a:p>
            <a:pPr marL="138430" indent="-126364">
              <a:lnSpc>
                <a:spcPct val="100000"/>
              </a:lnSpc>
              <a:spcBef>
                <a:spcPts val="335"/>
              </a:spcBef>
              <a:buSzPct val="94871"/>
              <a:buFont typeface="Arial"/>
              <a:buChar char="•"/>
              <a:tabLst>
                <a:tab pos="139065" algn="l"/>
              </a:tabLst>
            </a:pPr>
            <a:r>
              <a:rPr sz="1950" spc="90" dirty="0">
                <a:solidFill>
                  <a:srgbClr val="FFFFFF"/>
                </a:solidFill>
                <a:latin typeface="Trebuchet MS"/>
                <a:cs typeface="Trebuchet MS"/>
              </a:rPr>
              <a:t>Отработка</a:t>
            </a:r>
            <a:r>
              <a:rPr sz="195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50" dirty="0">
                <a:solidFill>
                  <a:srgbClr val="FFFFFF"/>
                </a:solidFill>
                <a:latin typeface="Trebuchet MS"/>
                <a:cs typeface="Trebuchet MS"/>
              </a:rPr>
              <a:t>на</a:t>
            </a:r>
            <a:r>
              <a:rPr sz="195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50" spc="60" dirty="0">
                <a:solidFill>
                  <a:srgbClr val="FFFFFF"/>
                </a:solidFill>
                <a:latin typeface="Trebuchet MS"/>
                <a:cs typeface="Trebuchet MS"/>
              </a:rPr>
              <a:t>практике</a:t>
            </a:r>
            <a:r>
              <a:rPr sz="195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50" dirty="0" err="1">
                <a:solidFill>
                  <a:srgbClr val="FFFFFF"/>
                </a:solidFill>
                <a:latin typeface="Trebuchet MS"/>
                <a:cs typeface="Trebuchet MS"/>
              </a:rPr>
              <a:t>методических</a:t>
            </a:r>
            <a:r>
              <a:rPr sz="195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50" spc="4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подходов</a:t>
            </a:r>
            <a:r>
              <a:rPr lang="ru-RU" sz="1950" spc="40" dirty="0" smtClean="0">
                <a:solidFill>
                  <a:srgbClr val="FFFFFF"/>
                </a:solidFill>
                <a:latin typeface="Trebuchet MS"/>
                <a:cs typeface="Trebuchet MS"/>
              </a:rPr>
              <a:t>;</a:t>
            </a:r>
            <a:endParaRPr sz="1950" dirty="0">
              <a:latin typeface="Trebuchet MS"/>
              <a:cs typeface="Trebuchet MS"/>
            </a:endParaRPr>
          </a:p>
          <a:p>
            <a:pPr marL="138430" indent="-126364">
              <a:lnSpc>
                <a:spcPct val="100000"/>
              </a:lnSpc>
              <a:spcBef>
                <a:spcPts val="335"/>
              </a:spcBef>
              <a:buSzPct val="94871"/>
              <a:buFont typeface="Arial"/>
              <a:buChar char="•"/>
              <a:tabLst>
                <a:tab pos="139065" algn="l"/>
              </a:tabLst>
            </a:pPr>
            <a:r>
              <a:rPr sz="1950" dirty="0">
                <a:solidFill>
                  <a:srgbClr val="FFFFFF"/>
                </a:solidFill>
                <a:latin typeface="Trebuchet MS"/>
                <a:cs typeface="Trebuchet MS"/>
              </a:rPr>
              <a:t>Сделать</a:t>
            </a:r>
            <a:r>
              <a:rPr sz="195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50" dirty="0" err="1">
                <a:solidFill>
                  <a:srgbClr val="FFFFFF"/>
                </a:solidFill>
                <a:latin typeface="Trebuchet MS"/>
                <a:cs typeface="Trebuchet MS"/>
              </a:rPr>
              <a:t>выводы</a:t>
            </a:r>
            <a:r>
              <a:rPr sz="195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50" spc="65" dirty="0" smtClean="0">
                <a:solidFill>
                  <a:srgbClr val="FFFFFF"/>
                </a:solidFill>
                <a:latin typeface="Trebuchet MS"/>
                <a:cs typeface="Trebuchet MS"/>
              </a:rPr>
              <a:t>каждой</a:t>
            </a:r>
            <a:r>
              <a:rPr sz="1950" spc="-2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50" spc="-1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задачи</a:t>
            </a:r>
            <a:r>
              <a:rPr lang="ru-RU" sz="1950" spc="-10" dirty="0" smtClean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19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2896" y="770737"/>
            <a:ext cx="4940503" cy="601503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38749" y="2360477"/>
            <a:ext cx="4924425" cy="25532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900"/>
              </a:lnSpc>
              <a:spcBef>
                <a:spcPts val="95"/>
              </a:spcBef>
            </a:pPr>
            <a:r>
              <a:rPr sz="1750" spc="70" dirty="0">
                <a:solidFill>
                  <a:srgbClr val="FFFFFF"/>
                </a:solidFill>
                <a:latin typeface="Trebuchet MS"/>
                <a:cs typeface="Trebuchet MS"/>
              </a:rPr>
              <a:t>ТРИЗ</a:t>
            </a:r>
            <a:r>
              <a:rPr sz="175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7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50" dirty="0">
                <a:solidFill>
                  <a:srgbClr val="FFFFFF"/>
                </a:solidFill>
                <a:latin typeface="Trebuchet MS"/>
                <a:cs typeface="Trebuchet MS"/>
              </a:rPr>
              <a:t>это</a:t>
            </a:r>
            <a:r>
              <a:rPr sz="175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spc="55" dirty="0">
                <a:solidFill>
                  <a:srgbClr val="FFFFFF"/>
                </a:solidFill>
                <a:latin typeface="Trebuchet MS"/>
                <a:cs typeface="Trebuchet MS"/>
              </a:rPr>
              <a:t>теория</a:t>
            </a:r>
            <a:r>
              <a:rPr sz="175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FFFFFF"/>
                </a:solidFill>
                <a:latin typeface="Trebuchet MS"/>
                <a:cs typeface="Trebuchet MS"/>
              </a:rPr>
              <a:t>решения</a:t>
            </a:r>
            <a:r>
              <a:rPr sz="175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Trebuchet MS"/>
                <a:cs typeface="Trebuchet MS"/>
              </a:rPr>
              <a:t>изобретательских </a:t>
            </a:r>
            <a:r>
              <a:rPr sz="1750" dirty="0">
                <a:solidFill>
                  <a:srgbClr val="FFFFFF"/>
                </a:solidFill>
                <a:latin typeface="Trebuchet MS"/>
                <a:cs typeface="Trebuchet MS"/>
              </a:rPr>
              <a:t>задач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7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FFFFFF"/>
                </a:solidFill>
                <a:latin typeface="Trebuchet MS"/>
                <a:cs typeface="Trebuchet MS"/>
              </a:rPr>
              <a:t>созданная</a:t>
            </a:r>
            <a:r>
              <a:rPr sz="175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spc="90" dirty="0">
                <a:solidFill>
                  <a:srgbClr val="FFFFFF"/>
                </a:solidFill>
                <a:latin typeface="Trebuchet MS"/>
                <a:cs typeface="Trebuchet MS"/>
              </a:rPr>
              <a:t>советским</a:t>
            </a:r>
            <a:r>
              <a:rPr sz="175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spc="100" dirty="0">
                <a:solidFill>
                  <a:srgbClr val="FFFFFF"/>
                </a:solidFill>
                <a:latin typeface="Trebuchet MS"/>
                <a:cs typeface="Trebuchet MS"/>
              </a:rPr>
              <a:t>инженером</a:t>
            </a:r>
            <a:r>
              <a:rPr sz="1750" spc="10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750" dirty="0">
                <a:solidFill>
                  <a:srgbClr val="FFFFFF"/>
                </a:solidFill>
                <a:latin typeface="Trebuchet MS"/>
                <a:cs typeface="Trebuchet MS"/>
              </a:rPr>
              <a:t>изобретателем</a:t>
            </a:r>
            <a:r>
              <a:rPr sz="1750" spc="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 err="1">
                <a:solidFill>
                  <a:srgbClr val="FFFFFF"/>
                </a:solidFill>
                <a:latin typeface="Trebuchet MS"/>
                <a:cs typeface="Trebuchet MS"/>
              </a:rPr>
              <a:t>Генрихом</a:t>
            </a:r>
            <a:r>
              <a:rPr sz="2000" spc="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Альтшуллером</a:t>
            </a:r>
            <a:endParaRPr sz="17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 dirty="0">
              <a:latin typeface="Arial"/>
              <a:cs typeface="Arial"/>
            </a:endParaRPr>
          </a:p>
          <a:p>
            <a:pPr marL="12700" marR="84455">
              <a:lnSpc>
                <a:spcPct val="114900"/>
              </a:lnSpc>
              <a:spcBef>
                <a:spcPts val="2065"/>
              </a:spcBef>
              <a:tabLst>
                <a:tab pos="3404235" algn="l"/>
              </a:tabLst>
            </a:pPr>
            <a:r>
              <a:rPr sz="1750" spc="275" dirty="0">
                <a:solidFill>
                  <a:srgbClr val="FFFFFF"/>
                </a:solidFill>
                <a:latin typeface="Trebuchet MS"/>
                <a:cs typeface="Trebuchet MS"/>
              </a:rPr>
              <a:t>Ос</a:t>
            </a:r>
            <a:r>
              <a:rPr sz="175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175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spc="13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175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75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FFFFFF"/>
                </a:solidFill>
                <a:latin typeface="Trebuchet MS"/>
                <a:cs typeface="Trebuchet MS"/>
              </a:rPr>
              <a:t>у</a:t>
            </a:r>
            <a:r>
              <a:rPr sz="175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spc="-95" dirty="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sz="175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175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spc="15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75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spc="165" dirty="0">
                <a:solidFill>
                  <a:srgbClr val="FFFFFF"/>
                </a:solidFill>
                <a:latin typeface="Trebuchet MS"/>
                <a:cs typeface="Trebuchet MS"/>
              </a:rPr>
              <a:t>З</a:t>
            </a:r>
            <a:r>
              <a:rPr sz="175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175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spc="13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175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175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spc="-45" dirty="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sz="175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175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75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spc="-125" dirty="0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sz="175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FFFFFF"/>
                </a:solidFill>
                <a:latin typeface="Trebuchet MS"/>
                <a:cs typeface="Trebuchet MS"/>
              </a:rPr>
              <a:t>я</a:t>
            </a:r>
            <a:r>
              <a:rPr sz="175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spc="150" dirty="0">
                <a:solidFill>
                  <a:srgbClr val="FFFFFF"/>
                </a:solidFill>
                <a:latin typeface="Trebuchet MS"/>
                <a:cs typeface="Trebuchet MS"/>
              </a:rPr>
              <a:t>ю</a:t>
            </a:r>
            <a:r>
              <a:rPr sz="175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spc="-50" dirty="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sz="175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750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7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13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175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spc="85" dirty="0">
                <a:solidFill>
                  <a:srgbClr val="FFFFFF"/>
                </a:solidFill>
                <a:latin typeface="Trebuchet MS"/>
                <a:cs typeface="Trebuchet MS"/>
              </a:rPr>
              <a:t>б</a:t>
            </a:r>
            <a:r>
              <a:rPr sz="175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FFFFFF"/>
                </a:solidFill>
                <a:latin typeface="Trebuchet MS"/>
                <a:cs typeface="Trebuchet MS"/>
              </a:rPr>
              <a:t>щ</a:t>
            </a:r>
            <a:r>
              <a:rPr sz="175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75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spc="-50" dirty="0">
                <a:solidFill>
                  <a:srgbClr val="FFFFFF"/>
                </a:solidFill>
                <a:latin typeface="Trebuchet MS"/>
                <a:cs typeface="Trebuchet MS"/>
              </a:rPr>
              <a:t>х </a:t>
            </a:r>
            <a:r>
              <a:rPr sz="1750" dirty="0">
                <a:solidFill>
                  <a:srgbClr val="FFFFFF"/>
                </a:solidFill>
                <a:latin typeface="Trebuchet MS"/>
                <a:cs typeface="Trebuchet MS"/>
              </a:rPr>
              <a:t>изобретательских</a:t>
            </a:r>
            <a:r>
              <a:rPr sz="175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spc="55" dirty="0">
                <a:solidFill>
                  <a:srgbClr val="FFFFFF"/>
                </a:solidFill>
                <a:latin typeface="Trebuchet MS"/>
                <a:cs typeface="Trebuchet MS"/>
              </a:rPr>
              <a:t>приёмов</a:t>
            </a:r>
            <a:r>
              <a:rPr sz="175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750" spc="4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76</a:t>
            </a:r>
            <a:r>
              <a:rPr sz="17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Trebuchet MS"/>
                <a:cs typeface="Trebuchet MS"/>
              </a:rPr>
              <a:t>стандартных </a:t>
            </a:r>
            <a:r>
              <a:rPr sz="1750" dirty="0">
                <a:solidFill>
                  <a:srgbClr val="FFFFFF"/>
                </a:solidFill>
                <a:latin typeface="Trebuchet MS"/>
                <a:cs typeface="Trebuchet MS"/>
              </a:rPr>
              <a:t>шаблонов</a:t>
            </a:r>
            <a:r>
              <a:rPr sz="1750" spc="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Trebuchet MS"/>
                <a:cs typeface="Trebuchet MS"/>
              </a:rPr>
              <a:t>решений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7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0383" y="3267367"/>
            <a:ext cx="8099031" cy="10334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5415" y="3191916"/>
            <a:ext cx="5062486" cy="55106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55700" y="4014170"/>
            <a:ext cx="8686799" cy="87652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800" spc="95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280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морозилке</a:t>
            </a:r>
            <a:r>
              <a:rPr sz="280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стоит</a:t>
            </a:r>
            <a:r>
              <a:rPr sz="280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65" dirty="0">
                <a:solidFill>
                  <a:srgbClr val="FFFFFF"/>
                </a:solidFill>
                <a:latin typeface="Trebuchet MS"/>
                <a:cs typeface="Trebuchet MS"/>
              </a:rPr>
              <a:t>мороженое</a:t>
            </a:r>
            <a:r>
              <a:rPr sz="2800" spc="6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Trebuchet MS"/>
                <a:cs typeface="Trebuchet MS"/>
              </a:rPr>
              <a:t>Морозилку</a:t>
            </a:r>
            <a:r>
              <a:rPr sz="280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разморозили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90" dirty="0">
                <a:solidFill>
                  <a:srgbClr val="FFFFFF"/>
                </a:solidFill>
                <a:latin typeface="Trebuchet MS"/>
                <a:cs typeface="Trebuchet MS"/>
              </a:rPr>
              <a:t>Мороженое</a:t>
            </a:r>
            <a:r>
              <a:rPr sz="280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не</a:t>
            </a:r>
            <a:r>
              <a:rPr sz="280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растаяло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Почему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2262" y="770737"/>
            <a:ext cx="5341137" cy="601503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5815" y="1731576"/>
            <a:ext cx="4051935" cy="12863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95"/>
              </a:spcBef>
            </a:pP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Психологическая</a:t>
            </a:r>
            <a:r>
              <a:rPr b="1" spc="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инерция</a:t>
            </a:r>
            <a:r>
              <a:rPr b="1" spc="3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стремление</a:t>
            </a:r>
            <a:r>
              <a:rPr spc="3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придерживаться</a:t>
            </a:r>
            <a:r>
              <a:rPr spc="3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FFFFFF"/>
                </a:solidFill>
                <a:latin typeface="Trebuchet MS"/>
                <a:cs typeface="Trebuchet MS"/>
              </a:rPr>
              <a:t>старых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шаблонов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pc="3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обеспечивавших</a:t>
            </a:r>
            <a:r>
              <a:rPr spc="4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FFFFFF"/>
                </a:solidFill>
                <a:latin typeface="Trebuchet MS"/>
                <a:cs typeface="Trebuchet MS"/>
              </a:rPr>
              <a:t>стабильный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результат</a:t>
            </a:r>
            <a:r>
              <a:rPr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45" dirty="0">
                <a:solidFill>
                  <a:srgbClr val="FFFFFF"/>
                </a:solidFill>
                <a:latin typeface="Trebuchet MS"/>
                <a:cs typeface="Trebuchet MS"/>
              </a:rPr>
              <a:t>прошлом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5815" y="3759341"/>
            <a:ext cx="4182745" cy="2468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900"/>
              </a:lnSpc>
              <a:spcBef>
                <a:spcPts val="95"/>
              </a:spcBef>
            </a:pPr>
            <a:r>
              <a:rPr sz="2000" b="1" u="sng" spc="-45" dirty="0">
                <a:solidFill>
                  <a:srgbClr val="FFFFFF"/>
                </a:solidFill>
                <a:latin typeface="Arial"/>
                <a:cs typeface="Arial"/>
              </a:rPr>
              <a:t>Вывод</a:t>
            </a:r>
            <a:r>
              <a:rPr sz="2000" b="1" u="sng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u="sng" spc="-20" dirty="0">
                <a:solidFill>
                  <a:srgbClr val="FFFFFF"/>
                </a:solidFill>
                <a:latin typeface="Tahoma"/>
                <a:cs typeface="Tahoma"/>
              </a:rPr>
              <a:t>1:</a:t>
            </a:r>
            <a:r>
              <a:rPr sz="2000" b="1" u="sng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всегда</a:t>
            </a:r>
            <a:r>
              <a:rPr sz="20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старайтесь</a:t>
            </a:r>
            <a:r>
              <a:rPr sz="20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смотреть</a:t>
            </a:r>
            <a:r>
              <a:rPr sz="20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не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только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на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условие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Trebuchet MS"/>
                <a:cs typeface="Trebuchet MS"/>
              </a:rPr>
              <a:t>но</a:t>
            </a:r>
            <a:r>
              <a:rPr sz="20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вглубь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структуру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Смотреть</a:t>
            </a:r>
            <a:r>
              <a:rPr sz="20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на</a:t>
            </a:r>
            <a:r>
              <a:rPr sz="20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каждый</a:t>
            </a:r>
            <a:r>
              <a:rPr sz="20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элемент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системы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как</a:t>
            </a:r>
            <a:r>
              <a:rPr sz="20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отдельное</a:t>
            </a:r>
            <a:r>
              <a:rPr sz="20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20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независимое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2000" spc="95" dirty="0">
                <a:solidFill>
                  <a:srgbClr val="FFFFFF"/>
                </a:solidFill>
                <a:latin typeface="Trebuchet MS"/>
                <a:cs typeface="Trebuchet MS"/>
              </a:rPr>
              <a:t>Это</a:t>
            </a:r>
            <a:r>
              <a:rPr sz="20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Trebuchet MS"/>
                <a:cs typeface="Trebuchet MS"/>
              </a:rPr>
              <a:t>поможет</a:t>
            </a:r>
            <a:r>
              <a:rPr sz="20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вам</a:t>
            </a:r>
            <a:r>
              <a:rPr sz="20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расширить</a:t>
            </a:r>
            <a:r>
              <a:rPr sz="20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границы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вариантов</a:t>
            </a:r>
            <a:r>
              <a:rPr sz="2000" spc="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решения</a:t>
            </a:r>
            <a:r>
              <a:rPr sz="2000" spc="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задачи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0053" y="3195789"/>
            <a:ext cx="5373293" cy="61241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941685" y="3821706"/>
            <a:ext cx="4815205" cy="1545935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34"/>
              </a:spcBef>
            </a:pPr>
            <a:r>
              <a:rPr sz="2400" spc="70" dirty="0">
                <a:solidFill>
                  <a:srgbClr val="FFFFFF"/>
                </a:solidFill>
                <a:latin typeface="Trebuchet MS"/>
                <a:cs typeface="Trebuchet MS"/>
              </a:rPr>
              <a:t>Х</a:t>
            </a:r>
            <a:r>
              <a:rPr sz="2400" spc="7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lang="ru-RU" sz="2400" dirty="0">
                <a:solidFill>
                  <a:srgbClr val="FFFFFF"/>
                </a:solidFill>
                <a:latin typeface="Trebuchet MS"/>
                <a:cs typeface="Trebuchet MS"/>
              </a:rPr>
              <a:t>ь</a:t>
            </a:r>
            <a:r>
              <a:rPr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есть</a:t>
            </a:r>
            <a:r>
              <a:rPr sz="2400" spc="1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конфету</a:t>
            </a:r>
            <a:r>
              <a:rPr sz="24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это</a:t>
            </a:r>
            <a:r>
              <a:rPr sz="24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60" dirty="0">
                <a:solidFill>
                  <a:srgbClr val="FFFFFF"/>
                </a:solidFill>
                <a:latin typeface="Trebuchet MS"/>
                <a:cs typeface="Trebuchet MS"/>
              </a:rPr>
              <a:t>хорошо</a:t>
            </a:r>
            <a:r>
              <a:rPr sz="2400" spc="6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потому</a:t>
            </a:r>
            <a:r>
              <a:rPr sz="24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что</a:t>
            </a:r>
            <a:r>
              <a:rPr sz="24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55" dirty="0">
                <a:solidFill>
                  <a:srgbClr val="FFFFFF"/>
                </a:solidFill>
                <a:latin typeface="Trebuchet MS"/>
                <a:cs typeface="Trebuchet MS"/>
              </a:rPr>
              <a:t>она</a:t>
            </a:r>
            <a:r>
              <a:rPr sz="24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сладкая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sz="2400" spc="60" dirty="0">
                <a:solidFill>
                  <a:srgbClr val="FFFFFF"/>
                </a:solidFill>
                <a:latin typeface="Trebuchet MS"/>
                <a:cs typeface="Trebuchet MS"/>
              </a:rPr>
              <a:t>П</a:t>
            </a:r>
            <a:r>
              <a:rPr sz="2400" spc="6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Сладкая</a:t>
            </a:r>
            <a:r>
              <a:rPr sz="240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конфета</a:t>
            </a:r>
            <a:r>
              <a:rPr sz="240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это</a:t>
            </a:r>
            <a:r>
              <a:rPr sz="240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плохо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так</a:t>
            </a:r>
            <a:r>
              <a:rPr sz="240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как</a:t>
            </a:r>
            <a:r>
              <a:rPr sz="240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могут</a:t>
            </a:r>
            <a:r>
              <a:rPr sz="24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заболеть</a:t>
            </a:r>
            <a:r>
              <a:rPr sz="240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зубы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2269" y="770737"/>
            <a:ext cx="5341130" cy="601503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5815" y="2932424"/>
            <a:ext cx="4145915" cy="24393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900"/>
              </a:lnSpc>
              <a:spcBef>
                <a:spcPts val="95"/>
              </a:spcBef>
            </a:pPr>
            <a:r>
              <a:rPr sz="2000" b="1" u="sng" spc="-45" dirty="0">
                <a:solidFill>
                  <a:srgbClr val="FFFFFF"/>
                </a:solidFill>
                <a:latin typeface="Arial"/>
                <a:cs typeface="Arial"/>
              </a:rPr>
              <a:t>Вывод</a:t>
            </a:r>
            <a:r>
              <a:rPr sz="2000" b="1" u="sng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u="sng" spc="-20" dirty="0">
                <a:solidFill>
                  <a:srgbClr val="FFFFFF"/>
                </a:solidFill>
                <a:latin typeface="Tahoma"/>
                <a:cs typeface="Tahoma"/>
              </a:rPr>
              <a:t>2:</a:t>
            </a:r>
            <a:r>
              <a:rPr sz="20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всегда</a:t>
            </a:r>
            <a:r>
              <a:rPr sz="20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старайтесь</a:t>
            </a:r>
            <a:r>
              <a:rPr sz="20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вставать</a:t>
            </a:r>
            <a:r>
              <a:rPr sz="20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на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незнакомую</a:t>
            </a:r>
            <a:r>
              <a:rPr sz="2000" spc="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Trebuchet MS"/>
                <a:cs typeface="Trebuchet MS"/>
              </a:rPr>
              <a:t>для</a:t>
            </a:r>
            <a:r>
              <a:rPr sz="2000" spc="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себя</a:t>
            </a:r>
            <a:r>
              <a:rPr sz="2000" spc="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позицию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чтобы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оценить</a:t>
            </a:r>
            <a:r>
              <a:rPr sz="200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решение</a:t>
            </a:r>
            <a:r>
              <a:rPr sz="200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200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другой</a:t>
            </a:r>
            <a:r>
              <a:rPr sz="200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стороны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Trebuchet MS"/>
                <a:cs typeface="Trebuchet MS"/>
              </a:rPr>
              <a:t>Это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значительно</a:t>
            </a:r>
            <a:r>
              <a:rPr sz="200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расширяет</a:t>
            </a:r>
            <a:r>
              <a:rPr sz="200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ваш</a:t>
            </a:r>
            <a:r>
              <a:rPr sz="200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кругозор</a:t>
            </a:r>
            <a:r>
              <a:rPr sz="200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Trebuchet MS"/>
                <a:cs typeface="Trebuchet MS"/>
              </a:rPr>
              <a:t>и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учит</a:t>
            </a:r>
            <a:r>
              <a:rPr sz="20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Trebuchet MS"/>
                <a:cs typeface="Trebuchet MS"/>
              </a:rPr>
              <a:t>мыслить</a:t>
            </a:r>
            <a:r>
              <a:rPr sz="20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критически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57497" y="3184131"/>
            <a:ext cx="2553842" cy="4806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88887" y="3888540"/>
            <a:ext cx="5157470" cy="1176603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334"/>
              </a:spcBef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Суть</a:t>
            </a:r>
            <a:r>
              <a:rPr sz="240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метода</a:t>
            </a:r>
            <a:r>
              <a:rPr sz="2400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вжиться</a:t>
            </a:r>
            <a:r>
              <a:rPr sz="2400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240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Trebuchet MS"/>
                <a:cs typeface="Trebuchet MS"/>
              </a:rPr>
              <a:t>образ</a:t>
            </a:r>
            <a:r>
              <a:rPr sz="2400" spc="4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2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представить</a:t>
            </a:r>
            <a:r>
              <a:rPr sz="2400"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себя</a:t>
            </a:r>
            <a:r>
              <a:rPr sz="240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на</a:t>
            </a:r>
            <a:r>
              <a:rPr sz="240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месте</a:t>
            </a:r>
            <a:r>
              <a:rPr sz="2400"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другого</a:t>
            </a:r>
            <a:r>
              <a:rPr sz="240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человека</a:t>
            </a:r>
            <a:r>
              <a:rPr sz="240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или</a:t>
            </a:r>
            <a:r>
              <a:rPr sz="2400"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даже</a:t>
            </a:r>
            <a:r>
              <a:rPr sz="240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предмета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254</Words>
  <Application>Microsoft Office PowerPoint</Application>
  <PresentationFormat>Произвольный</PresentationFormat>
  <Paragraphs>20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Trebuchet MS</vt:lpstr>
      <vt:lpstr>Tahoma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Дом</cp:lastModifiedBy>
  <cp:revision>7</cp:revision>
  <dcterms:created xsi:type="dcterms:W3CDTF">2022-07-29T06:23:30Z</dcterms:created>
  <dcterms:modified xsi:type="dcterms:W3CDTF">2022-09-15T13:00:19Z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2022-09-15T00:00:00Z</vt:filetime>
  </property>
  <property fmtid="{D5CDD505-2E9C-101B-9397-08002B2CF9AE}" pid="3" name="LastSaved">
    <vt:filetime>2022-09-15T00:00:00Z</vt:filetime>
  </property>
</Properties>
</file>